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5" r:id="rId3"/>
    <p:sldId id="379" r:id="rId4"/>
    <p:sldId id="306" r:id="rId5"/>
    <p:sldId id="380" r:id="rId6"/>
    <p:sldId id="381" r:id="rId7"/>
    <p:sldId id="382" r:id="rId8"/>
    <p:sldId id="323" r:id="rId9"/>
    <p:sldId id="383" r:id="rId10"/>
    <p:sldId id="384" r:id="rId11"/>
    <p:sldId id="386" r:id="rId12"/>
    <p:sldId id="372" r:id="rId13"/>
    <p:sldId id="385" r:id="rId14"/>
    <p:sldId id="303"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1FA9A"/>
    <a:srgbClr val="663300"/>
    <a:srgbClr val="F1D283"/>
    <a:srgbClr val="003300"/>
    <a:srgbClr val="230046"/>
    <a:srgbClr val="340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71" autoAdjust="0"/>
  </p:normalViewPr>
  <p:slideViewPr>
    <p:cSldViewPr snapToGrid="0">
      <p:cViewPr varScale="1">
        <p:scale>
          <a:sx n="47" d="100"/>
          <a:sy n="47" d="100"/>
        </p:scale>
        <p:origin x="17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511D869-4586-436F-863D-AC1318C5E1EA}" type="datetimeFigureOut">
              <a:rPr lang="en-US" smtClean="0"/>
              <a:t>8/27/2023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3679B0-7E22-4450-B2EB-BA533FC5868E}" type="slidenum">
              <a:rPr lang="en-US" smtClean="0"/>
              <a:t>‹#›</a:t>
            </a:fld>
            <a:endParaRPr lang="en-US"/>
          </a:p>
        </p:txBody>
      </p:sp>
    </p:spTree>
    <p:extLst>
      <p:ext uri="{BB962C8B-B14F-4D97-AF65-F5344CB8AC3E}">
        <p14:creationId xmlns:p14="http://schemas.microsoft.com/office/powerpoint/2010/main" val="31878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3679B0-7E22-4450-B2EB-BA533FC5868E}" type="slidenum">
              <a:rPr lang="en-US" smtClean="0"/>
              <a:t>1</a:t>
            </a:fld>
            <a:endParaRPr lang="en-US"/>
          </a:p>
        </p:txBody>
      </p:sp>
    </p:spTree>
    <p:extLst>
      <p:ext uri="{BB962C8B-B14F-4D97-AF65-F5344CB8AC3E}">
        <p14:creationId xmlns:p14="http://schemas.microsoft.com/office/powerpoint/2010/main" val="259963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10</a:t>
            </a:fld>
            <a:endParaRPr lang="en-US"/>
          </a:p>
        </p:txBody>
      </p:sp>
    </p:spTree>
    <p:extLst>
      <p:ext uri="{BB962C8B-B14F-4D97-AF65-F5344CB8AC3E}">
        <p14:creationId xmlns:p14="http://schemas.microsoft.com/office/powerpoint/2010/main" val="1600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679B0-7E22-4450-B2EB-BA533FC5868E}" type="slidenum">
              <a:rPr lang="en-US" smtClean="0"/>
              <a:t>12</a:t>
            </a:fld>
            <a:endParaRPr lang="en-US"/>
          </a:p>
        </p:txBody>
      </p:sp>
    </p:spTree>
    <p:extLst>
      <p:ext uri="{BB962C8B-B14F-4D97-AF65-F5344CB8AC3E}">
        <p14:creationId xmlns:p14="http://schemas.microsoft.com/office/powerpoint/2010/main" val="242102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679B0-7E22-4450-B2EB-BA533FC5868E}" type="slidenum">
              <a:rPr lang="en-US" smtClean="0"/>
              <a:t>13</a:t>
            </a:fld>
            <a:endParaRPr lang="en-US"/>
          </a:p>
        </p:txBody>
      </p:sp>
    </p:spTree>
    <p:extLst>
      <p:ext uri="{BB962C8B-B14F-4D97-AF65-F5344CB8AC3E}">
        <p14:creationId xmlns:p14="http://schemas.microsoft.com/office/powerpoint/2010/main" val="2133388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200" b="1" dirty="0">
                <a:solidFill>
                  <a:prstClr val="black"/>
                </a:solidFill>
                <a:latin typeface="Calibri" panose="020F0502020204030204"/>
              </a:rPr>
              <a:t>Mark 3:34-35  </a:t>
            </a:r>
            <a:r>
              <a:rPr lang="en-US" sz="1200" dirty="0">
                <a:solidFill>
                  <a:prstClr val="black"/>
                </a:solidFill>
                <a:latin typeface="Calibri" panose="020F0502020204030204"/>
              </a:rPr>
              <a:t>And He looked around in a circle at those who sat about Him, and said, "Here are My mother and My brothers!  35  For whoever does the will of God is My brother and My sister and mother.“</a:t>
            </a:r>
          </a:p>
          <a:p>
            <a:pPr defTabSz="933237">
              <a:defRPr/>
            </a:pPr>
            <a:r>
              <a:rPr lang="en-US" sz="1200" b="1" dirty="0">
                <a:solidFill>
                  <a:prstClr val="black"/>
                </a:solidFill>
                <a:latin typeface="Calibri" panose="020F0502020204030204"/>
              </a:rPr>
              <a:t>Matthew 10:37  </a:t>
            </a:r>
            <a:r>
              <a:rPr lang="en-US" sz="1200" dirty="0">
                <a:solidFill>
                  <a:prstClr val="black"/>
                </a:solidFill>
                <a:latin typeface="Calibri" panose="020F0502020204030204"/>
              </a:rPr>
              <a:t>He who loves father or mother more than Me is not worthy of Me. And he who loves son or daughter more than Me is not worthy of Me.</a:t>
            </a:r>
          </a:p>
          <a:p>
            <a:pPr marL="171450" indent="-171450" defTabSz="933237">
              <a:buFont typeface="Arial" panose="020B0604020202020204" pitchFamily="34" charset="0"/>
              <a:buChar char="•"/>
              <a:defRPr/>
            </a:pPr>
            <a:r>
              <a:rPr lang="en-US" sz="1200" dirty="0">
                <a:solidFill>
                  <a:prstClr val="black"/>
                </a:solidFill>
                <a:latin typeface="Calibri" panose="020F0502020204030204"/>
              </a:rPr>
              <a:t>Michal lied about David being in the bed sick.</a:t>
            </a:r>
          </a:p>
          <a:p>
            <a:pPr marL="171450" indent="-171450" defTabSz="933237">
              <a:buFont typeface="Arial" panose="020B0604020202020204" pitchFamily="34" charset="0"/>
              <a:buChar char="•"/>
              <a:defRPr/>
            </a:pPr>
            <a:r>
              <a:rPr lang="en-US" sz="1200" dirty="0">
                <a:solidFill>
                  <a:prstClr val="black"/>
                </a:solidFill>
                <a:latin typeface="Calibri" panose="020F0502020204030204"/>
              </a:rPr>
              <a:t>Jonathan lied about David going to Bethlehem.</a:t>
            </a:r>
          </a:p>
          <a:p>
            <a:pPr marL="171450" indent="-171450" defTabSz="933237">
              <a:buFont typeface="Arial" panose="020B0604020202020204" pitchFamily="34" charset="0"/>
              <a:buChar char="•"/>
              <a:defRPr/>
            </a:pPr>
            <a:r>
              <a:rPr lang="en-US" sz="1200" dirty="0">
                <a:solidFill>
                  <a:prstClr val="black"/>
                </a:solidFill>
                <a:latin typeface="Calibri" panose="020F0502020204030204"/>
              </a:rPr>
              <a:t>David lied about being on a secret mission for the king.</a:t>
            </a:r>
          </a:p>
          <a:p>
            <a:pPr defTabSz="933237">
              <a:defRPr/>
            </a:pPr>
            <a:r>
              <a:rPr lang="en-US" sz="1200" b="1" dirty="0">
                <a:solidFill>
                  <a:prstClr val="black"/>
                </a:solidFill>
                <a:latin typeface="Calibri" panose="020F0502020204030204"/>
              </a:rPr>
              <a:t>Proverbs 6:16-17 </a:t>
            </a:r>
            <a:r>
              <a:rPr lang="en-US" sz="1200" dirty="0">
                <a:solidFill>
                  <a:prstClr val="black"/>
                </a:solidFill>
                <a:latin typeface="Calibri" panose="020F0502020204030204"/>
              </a:rPr>
              <a:t>a lying tongue is an abomination to the Lord  </a:t>
            </a:r>
          </a:p>
          <a:p>
            <a:pPr defTabSz="933237">
              <a:defRPr/>
            </a:pPr>
            <a:r>
              <a:rPr lang="en-US" sz="1200" b="1" dirty="0">
                <a:solidFill>
                  <a:prstClr val="black"/>
                </a:solidFill>
                <a:latin typeface="Calibri" panose="020F0502020204030204"/>
              </a:rPr>
              <a:t>Proverbs 12:22 </a:t>
            </a:r>
            <a:r>
              <a:rPr lang="en-US" sz="1200" dirty="0">
                <a:solidFill>
                  <a:prstClr val="black"/>
                </a:solidFill>
                <a:latin typeface="Calibri" panose="020F0502020204030204"/>
              </a:rPr>
              <a:t>Lying lips are an abomination to the LORD, but those who act faithfully are his delight. </a:t>
            </a:r>
          </a:p>
          <a:p>
            <a:pPr defTabSz="933237">
              <a:defRPr/>
            </a:pPr>
            <a:r>
              <a:rPr lang="en-US" sz="1200" b="1" dirty="0">
                <a:solidFill>
                  <a:prstClr val="black"/>
                </a:solidFill>
                <a:latin typeface="Calibri" panose="020F0502020204030204"/>
              </a:rPr>
              <a:t>Ephesians 4:25 </a:t>
            </a:r>
            <a:r>
              <a:rPr lang="en-US" sz="1200" dirty="0">
                <a:solidFill>
                  <a:prstClr val="black"/>
                </a:solidFill>
                <a:latin typeface="Calibri" panose="020F0502020204030204"/>
              </a:rPr>
              <a:t>Therefore, putting away lying</a:t>
            </a:r>
          </a:p>
          <a:p>
            <a:pPr defTabSz="933237">
              <a:defRPr/>
            </a:pPr>
            <a:r>
              <a:rPr lang="en-US" sz="1200" b="1" dirty="0">
                <a:solidFill>
                  <a:prstClr val="black"/>
                </a:solidFill>
                <a:latin typeface="Calibri" panose="020F0502020204030204"/>
              </a:rPr>
              <a:t>Revelation 21:8 </a:t>
            </a:r>
            <a:r>
              <a:rPr lang="en-US" sz="1200" dirty="0">
                <a:solidFill>
                  <a:prstClr val="black"/>
                </a:solidFill>
                <a:latin typeface="Calibri" panose="020F0502020204030204"/>
              </a:rPr>
              <a:t>all liars shall have their part in the lake which burns with fire and brimstone, which is the second death." </a:t>
            </a:r>
          </a:p>
          <a:p>
            <a:pPr defTabSz="933237">
              <a:defRPr/>
            </a:pPr>
            <a:r>
              <a:rPr lang="en-US" sz="1200" b="1" dirty="0">
                <a:solidFill>
                  <a:prstClr val="black"/>
                </a:solidFill>
                <a:latin typeface="Calibri" panose="020F0502020204030204"/>
              </a:rPr>
              <a:t>Matthew 12:1-8  </a:t>
            </a:r>
            <a:r>
              <a:rPr lang="en-US" sz="1200" dirty="0">
                <a:solidFill>
                  <a:prstClr val="black"/>
                </a:solidFill>
                <a:latin typeface="Calibri" panose="020F0502020204030204"/>
              </a:rPr>
              <a:t>At that time Jesus went through the grainfields on the Sabbath. And His disciples were hungry, and began to pluck heads of grain and to eat.  2  And when the Pharisees saw it, they said to Him, "Look, Your disciples are doing what is not lawful to do on the Sabbath!"  3  But He said to them, "Have you not read what David did when he was hungry, he and those who were with him:  4  how he entered the house of God and ate the showbread which was not lawful for him to eat, nor for those who were with him, but only for the priests?  5  Or have you not read in the law that on the Sabbath the priests in the temple profane the Sabbath, and are blameless?  6  Yet I say to you that in this place there is One greater than the temple.  7  But if you had known what this means, 'I DESIRE MERCY AND NOT SACRIFICE,' you would not have condemned the guiltless.  8  For the Son of Man is Lord even of the Sabbath."</a:t>
            </a:r>
          </a:p>
        </p:txBody>
      </p:sp>
      <p:sp>
        <p:nvSpPr>
          <p:cNvPr id="4" name="Slide Number Placeholder 3"/>
          <p:cNvSpPr>
            <a:spLocks noGrp="1"/>
          </p:cNvSpPr>
          <p:nvPr>
            <p:ph type="sldNum" sz="quarter" idx="5"/>
          </p:nvPr>
        </p:nvSpPr>
        <p:spPr/>
        <p:txBody>
          <a:bodyPr/>
          <a:lstStyle/>
          <a:p>
            <a:fld id="{B13679B0-7E22-4450-B2EB-BA533FC5868E}" type="slidenum">
              <a:rPr lang="en-US" smtClean="0"/>
              <a:t>14</a:t>
            </a:fld>
            <a:endParaRPr lang="en-US"/>
          </a:p>
        </p:txBody>
      </p:sp>
    </p:spTree>
    <p:extLst>
      <p:ext uri="{BB962C8B-B14F-4D97-AF65-F5344CB8AC3E}">
        <p14:creationId xmlns:p14="http://schemas.microsoft.com/office/powerpoint/2010/main" val="187408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2</a:t>
            </a:fld>
            <a:endParaRPr lang="en-US"/>
          </a:p>
        </p:txBody>
      </p:sp>
    </p:spTree>
    <p:extLst>
      <p:ext uri="{BB962C8B-B14F-4D97-AF65-F5344CB8AC3E}">
        <p14:creationId xmlns:p14="http://schemas.microsoft.com/office/powerpoint/2010/main" val="121434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3</a:t>
            </a:fld>
            <a:endParaRPr lang="en-US"/>
          </a:p>
        </p:txBody>
      </p:sp>
    </p:spTree>
    <p:extLst>
      <p:ext uri="{BB962C8B-B14F-4D97-AF65-F5344CB8AC3E}">
        <p14:creationId xmlns:p14="http://schemas.microsoft.com/office/powerpoint/2010/main" val="155777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Moon feast – see Numbers 10:10 and 28:11-15</a:t>
            </a:r>
          </a:p>
          <a:p>
            <a:r>
              <a:rPr lang="en-US" dirty="0"/>
              <a:t>Ps 81:3 Blow the trumpet at the time of the New Moon, At the full moon, on our solemn feast day.</a:t>
            </a:r>
          </a:p>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4</a:t>
            </a:fld>
            <a:endParaRPr lang="en-US"/>
          </a:p>
        </p:txBody>
      </p:sp>
    </p:spTree>
    <p:extLst>
      <p:ext uri="{BB962C8B-B14F-4D97-AF65-F5344CB8AC3E}">
        <p14:creationId xmlns:p14="http://schemas.microsoft.com/office/powerpoint/2010/main" val="73551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Moon feast – see Numbers 10:10 and 28:11-15</a:t>
            </a:r>
          </a:p>
          <a:p>
            <a:r>
              <a:rPr lang="en-US" dirty="0"/>
              <a:t>Ps 81:3 Blow the trumpet at the time of the New Moon, At the full moon, on our solemn feast day.</a:t>
            </a:r>
          </a:p>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5</a:t>
            </a:fld>
            <a:endParaRPr lang="en-US"/>
          </a:p>
        </p:txBody>
      </p:sp>
    </p:spTree>
    <p:extLst>
      <p:ext uri="{BB962C8B-B14F-4D97-AF65-F5344CB8AC3E}">
        <p14:creationId xmlns:p14="http://schemas.microsoft.com/office/powerpoint/2010/main" val="347375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son of a perverse and rebellious woman" (1 Samuel 20:30) This vile slur cast</a:t>
            </a:r>
          </a:p>
          <a:p>
            <a:r>
              <a:rPr lang="en-US" dirty="0"/>
              <a:t>upon Jonathan was the ancient equivalent of the vulgar present-day insult</a:t>
            </a:r>
          </a:p>
        </p:txBody>
      </p:sp>
      <p:sp>
        <p:nvSpPr>
          <p:cNvPr id="4" name="Slide Number Placeholder 3"/>
          <p:cNvSpPr>
            <a:spLocks noGrp="1"/>
          </p:cNvSpPr>
          <p:nvPr>
            <p:ph type="sldNum" sz="quarter" idx="10"/>
          </p:nvPr>
        </p:nvSpPr>
        <p:spPr/>
        <p:txBody>
          <a:bodyPr/>
          <a:lstStyle/>
          <a:p>
            <a:fld id="{BBDA28DF-3582-4D6A-8A26-4C3AEF75D74D}" type="slidenum">
              <a:rPr lang="en-US" smtClean="0"/>
              <a:t>6</a:t>
            </a:fld>
            <a:endParaRPr lang="en-US"/>
          </a:p>
        </p:txBody>
      </p:sp>
    </p:spTree>
    <p:extLst>
      <p:ext uri="{BB962C8B-B14F-4D97-AF65-F5344CB8AC3E}">
        <p14:creationId xmlns:p14="http://schemas.microsoft.com/office/powerpoint/2010/main" val="129477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28DF-3582-4D6A-8A26-4C3AEF75D74D}" type="slidenum">
              <a:rPr lang="en-US" smtClean="0"/>
              <a:t>7</a:t>
            </a:fld>
            <a:endParaRPr lang="en-US"/>
          </a:p>
        </p:txBody>
      </p:sp>
    </p:spTree>
    <p:extLst>
      <p:ext uri="{BB962C8B-B14F-4D97-AF65-F5344CB8AC3E}">
        <p14:creationId xmlns:p14="http://schemas.microsoft.com/office/powerpoint/2010/main" val="422550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DA28DF-3582-4D6A-8A26-4C3AEF75D7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367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Leviticus 24:5-9  </a:t>
            </a:r>
            <a:r>
              <a:rPr lang="en-US" dirty="0"/>
              <a:t>“You shall take fine flour and bake twelve loaves from it; two tenths of an ephah shall be in each loaf.  6  And you shall set them in two piles, six in a pile, on the table of pure gold before the LORD.  7  And you shall put pure frankincense on each pile, that it may go with the bread as a memorial portion as a food offering to the LORD.  8  Every Sabbath day Aaron shall arrange it before the LORD regularly; it is from the people of Israel as a covenant forever.  9  And it shall be for Aaron and his sons, and they shall eat it in a holy place, since it is for him a most holy portion out of the LORD's food offerings, a perpetual due.”</a:t>
            </a:r>
          </a:p>
          <a:p>
            <a:r>
              <a:rPr lang="en-US" b="1" dirty="0"/>
              <a:t>1Sa 22:10 </a:t>
            </a:r>
            <a:r>
              <a:rPr lang="en-US" dirty="0"/>
              <a:t>"And he inquired of the LORD for him, gave him provisions, and gave him the sword of Goliath the Philistine.“</a:t>
            </a:r>
          </a:p>
        </p:txBody>
      </p:sp>
      <p:sp>
        <p:nvSpPr>
          <p:cNvPr id="4" name="Slide Number Placeholder 3"/>
          <p:cNvSpPr>
            <a:spLocks noGrp="1"/>
          </p:cNvSpPr>
          <p:nvPr>
            <p:ph type="sldNum" sz="quarter" idx="10"/>
          </p:nvPr>
        </p:nvSpPr>
        <p:spPr/>
        <p:txBody>
          <a:bodyPr/>
          <a:lstStyle/>
          <a:p>
            <a:fld id="{BBDA28DF-3582-4D6A-8A26-4C3AEF75D74D}" type="slidenum">
              <a:rPr lang="en-US" smtClean="0"/>
              <a:t>9</a:t>
            </a:fld>
            <a:endParaRPr lang="en-US"/>
          </a:p>
        </p:txBody>
      </p:sp>
    </p:spTree>
    <p:extLst>
      <p:ext uri="{BB962C8B-B14F-4D97-AF65-F5344CB8AC3E}">
        <p14:creationId xmlns:p14="http://schemas.microsoft.com/office/powerpoint/2010/main" val="22872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291840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26895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317290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7A2F-9664-43F8-8E84-1DEB236BA2BD}"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72551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47A2F-9664-43F8-8E84-1DEB236BA2BD}"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26569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47A2F-9664-43F8-8E84-1DEB236BA2BD}"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89818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47A2F-9664-43F8-8E84-1DEB236BA2BD}" type="datetimeFigureOut">
              <a:rPr lang="en-US" smtClean="0"/>
              <a:t>8/27/2023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62316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47A2F-9664-43F8-8E84-1DEB236BA2BD}" type="datetimeFigureOut">
              <a:rPr lang="en-US" smtClean="0"/>
              <a:t>8/27/2023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350334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47A2F-9664-43F8-8E84-1DEB236BA2BD}" type="datetimeFigureOut">
              <a:rPr lang="en-US" smtClean="0"/>
              <a:t>8/27/2023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11948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47A2F-9664-43F8-8E84-1DEB236BA2BD}"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262250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47A2F-9664-43F8-8E84-1DEB236BA2BD}"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A1537-4042-4A9B-AB40-E58D6107A3E6}" type="slidenum">
              <a:rPr lang="en-US" smtClean="0"/>
              <a:t>‹#›</a:t>
            </a:fld>
            <a:endParaRPr lang="en-US"/>
          </a:p>
        </p:txBody>
      </p:sp>
    </p:spTree>
    <p:extLst>
      <p:ext uri="{BB962C8B-B14F-4D97-AF65-F5344CB8AC3E}">
        <p14:creationId xmlns:p14="http://schemas.microsoft.com/office/powerpoint/2010/main" val="36161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47A2F-9664-43F8-8E84-1DEB236BA2BD}" type="datetimeFigureOut">
              <a:rPr lang="en-US" smtClean="0"/>
              <a:t>8/27/2023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A1537-4042-4A9B-AB40-E58D6107A3E6}" type="slidenum">
              <a:rPr lang="en-US" smtClean="0"/>
              <a:t>‹#›</a:t>
            </a:fld>
            <a:endParaRPr lang="en-US"/>
          </a:p>
        </p:txBody>
      </p:sp>
    </p:spTree>
    <p:extLst>
      <p:ext uri="{BB962C8B-B14F-4D97-AF65-F5344CB8AC3E}">
        <p14:creationId xmlns:p14="http://schemas.microsoft.com/office/powerpoint/2010/main" val="3666246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p!!Rectangle">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21FBA-8FFA-EFD7-FF2B-934AB405DFF8}"/>
              </a:ext>
            </a:extLst>
          </p:cNvPr>
          <p:cNvPicPr>
            <a:picLocks noChangeAspect="1"/>
          </p:cNvPicPr>
          <p:nvPr/>
        </p:nvPicPr>
        <p:blipFill rotWithShape="1">
          <a:blip r:embed="rId3"/>
          <a:srcRect b="25000"/>
          <a:stretch/>
        </p:blipFill>
        <p:spPr>
          <a:xfrm>
            <a:off x="20" y="-2895"/>
            <a:ext cx="9143980" cy="6857990"/>
          </a:xfrm>
          <a:prstGeom prst="rect">
            <a:avLst/>
          </a:prstGeom>
          <a:solidFill>
            <a:srgbClr val="FFFFFF"/>
          </a:solidFill>
          <a:scene3d>
            <a:camera prst="orthographicFront"/>
            <a:lightRig rig="threePt" dir="t">
              <a:rot lat="0" lon="0" rev="2700000"/>
            </a:lightRig>
          </a:scene3d>
          <a:sp3d>
            <a:bevelT h="38100"/>
            <a:contourClr>
              <a:srgbClr val="C0C0C0"/>
            </a:contourClr>
          </a:sp3d>
        </p:spPr>
      </p:pic>
      <p:sp>
        <p:nvSpPr>
          <p:cNvPr id="23" name="m!!text rectangle">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4638503"/>
            <a:ext cx="6288577"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82A86D-A26C-FFB2-3A26-D44C42D1A4E5}"/>
              </a:ext>
            </a:extLst>
          </p:cNvPr>
          <p:cNvSpPr>
            <a:spLocks noGrp="1"/>
          </p:cNvSpPr>
          <p:nvPr>
            <p:ph type="ctrTitle"/>
          </p:nvPr>
        </p:nvSpPr>
        <p:spPr>
          <a:xfrm>
            <a:off x="1427711" y="4638503"/>
            <a:ext cx="6288577" cy="1504084"/>
          </a:xfrm>
          <a:solidFill>
            <a:srgbClr val="F1D283"/>
          </a:solidFill>
        </p:spPr>
        <p:txBody>
          <a:bodyPr anchor="t">
            <a:normAutofit/>
          </a:bodyPr>
          <a:lstStyle/>
          <a:p>
            <a:br>
              <a:rPr lang="en-US" sz="1050" dirty="0">
                <a:latin typeface="Aharoni" panose="02010803020104030203" pitchFamily="2" charset="-79"/>
                <a:cs typeface="Aharoni" panose="02010803020104030203" pitchFamily="2" charset="-79"/>
              </a:rPr>
            </a:br>
            <a:r>
              <a:rPr lang="en-US" sz="4900" dirty="0">
                <a:latin typeface="Aharoni" panose="02010803020104030203" pitchFamily="2" charset="-79"/>
                <a:cs typeface="Aharoni" panose="02010803020104030203" pitchFamily="2" charset="-79"/>
              </a:rPr>
              <a:t>United Kingdom</a:t>
            </a:r>
            <a:endParaRPr lang="en-US" sz="3500" dirty="0"/>
          </a:p>
        </p:txBody>
      </p:sp>
      <p:sp>
        <p:nvSpPr>
          <p:cNvPr id="25" name="m!!accent">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562823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FA54FAA2-A25C-9B32-C52B-50E79A0DD269}"/>
              </a:ext>
            </a:extLst>
          </p:cNvPr>
          <p:cNvSpPr>
            <a:spLocks noGrp="1"/>
          </p:cNvSpPr>
          <p:nvPr>
            <p:ph type="subTitle" idx="1"/>
          </p:nvPr>
        </p:nvSpPr>
        <p:spPr>
          <a:xfrm>
            <a:off x="1555845" y="5542102"/>
            <a:ext cx="6032310" cy="1148572"/>
          </a:xfrm>
          <a:solidFill>
            <a:schemeClr val="accent2"/>
          </a:solidFill>
        </p:spPr>
        <p:txBody>
          <a:bodyPr anchor="ctr">
            <a:normAutofit/>
          </a:bodyPr>
          <a:lstStyle/>
          <a:p>
            <a:pPr>
              <a:spcBef>
                <a:spcPts val="0"/>
              </a:spcBef>
              <a:spcAft>
                <a:spcPts val="600"/>
              </a:spcAft>
            </a:pPr>
            <a:r>
              <a:rPr lang="en-US" sz="3600" b="1" dirty="0">
                <a:solidFill>
                  <a:schemeClr val="bg1"/>
                </a:solidFill>
              </a:rPr>
              <a:t>Quarter 4: Lesson 7                      </a:t>
            </a:r>
            <a:r>
              <a:rPr lang="en-US" sz="2800" b="1" cap="small" dirty="0">
                <a:solidFill>
                  <a:schemeClr val="bg1"/>
                </a:solidFill>
              </a:rPr>
              <a:t>Jonathan and David (1 Samuel 20-21)</a:t>
            </a:r>
            <a:endParaRPr lang="en-US" sz="3200" b="1" cap="small" dirty="0">
              <a:solidFill>
                <a:schemeClr val="bg1"/>
              </a:solidFill>
            </a:endParaRPr>
          </a:p>
        </p:txBody>
      </p:sp>
    </p:spTree>
    <p:extLst>
      <p:ext uri="{BB962C8B-B14F-4D97-AF65-F5344CB8AC3E}">
        <p14:creationId xmlns:p14="http://schemas.microsoft.com/office/powerpoint/2010/main" val="319867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3"/>
            <a:ext cx="8925635" cy="954252"/>
          </a:xfrm>
        </p:spPr>
        <p:txBody>
          <a:bodyPr>
            <a:normAutofit/>
          </a:bodyPr>
          <a:lstStyle/>
          <a:p>
            <a:pPr algn="ctr"/>
            <a:r>
              <a:rPr lang="en-US" altLang="en-US" b="1" dirty="0">
                <a:latin typeface="+mn-lt"/>
              </a:rPr>
              <a:t>David and the Holy Bread </a:t>
            </a:r>
            <a:r>
              <a:rPr lang="en-US" altLang="en-US" sz="3200" b="1" dirty="0"/>
              <a:t>(1 Sam 21:1-9)</a:t>
            </a:r>
            <a:endParaRPr lang="en-US" sz="4000" dirty="0">
              <a:latin typeface="+mn-lt"/>
            </a:endParaRPr>
          </a:p>
        </p:txBody>
      </p:sp>
      <p:sp>
        <p:nvSpPr>
          <p:cNvPr id="65538" name="Rectangle 2"/>
          <p:cNvSpPr>
            <a:spLocks noGrp="1" noChangeArrowheads="1"/>
          </p:cNvSpPr>
          <p:nvPr>
            <p:ph idx="1"/>
          </p:nvPr>
        </p:nvSpPr>
        <p:spPr>
          <a:xfrm>
            <a:off x="238835" y="940898"/>
            <a:ext cx="8659505" cy="5917102"/>
          </a:xfrm>
        </p:spPr>
        <p:txBody>
          <a:bodyPr>
            <a:normAutofit/>
          </a:bodyPr>
          <a:lstStyle/>
          <a:p>
            <a:pPr marL="109538" indent="0">
              <a:buNone/>
            </a:pPr>
            <a:r>
              <a:rPr lang="en-US" altLang="en-US" sz="3200" b="1" dirty="0"/>
              <a:t>David flees to Gath (21:10-15).</a:t>
            </a:r>
          </a:p>
          <a:p>
            <a:pPr marL="463550" indent="-354013"/>
            <a:r>
              <a:rPr lang="en-US" altLang="en-US" sz="3000" dirty="0">
                <a:effectLst>
                  <a:outerShdw blurRad="38100" dist="38100" dir="2700000" algn="tl">
                    <a:srgbClr val="000000">
                      <a:alpha val="43137"/>
                    </a:srgbClr>
                  </a:outerShdw>
                </a:effectLst>
              </a:rPr>
              <a:t>David flees from Saul to Achish, king of Gath.</a:t>
            </a:r>
          </a:p>
          <a:p>
            <a:pPr marL="519113" indent="-409575"/>
            <a:r>
              <a:rPr lang="en-US" altLang="en-US" sz="3000" dirty="0">
                <a:effectLst>
                  <a:outerShdw blurRad="38100" dist="38100" dir="2700000" algn="tl">
                    <a:srgbClr val="000000">
                      <a:alpha val="43137"/>
                    </a:srgbClr>
                  </a:outerShdw>
                </a:effectLst>
              </a:rPr>
              <a:t>The servants of Achish recognize David and inform Achish that this is the Israelite lauded for killing “ten thousands.”</a:t>
            </a:r>
          </a:p>
          <a:p>
            <a:pPr marL="519113" indent="-409575"/>
            <a:r>
              <a:rPr lang="en-US" altLang="en-US" sz="3000" dirty="0">
                <a:effectLst>
                  <a:outerShdw blurRad="38100" dist="38100" dir="2700000" algn="tl">
                    <a:srgbClr val="000000">
                      <a:alpha val="43137"/>
                    </a:srgbClr>
                  </a:outerShdw>
                </a:effectLst>
              </a:rPr>
              <a:t>David is very much afraid, so he pretends to be crazy by scratching on the doors and drooling.</a:t>
            </a:r>
          </a:p>
          <a:p>
            <a:pPr marL="519113" indent="-409575"/>
            <a:r>
              <a:rPr lang="en-US" altLang="en-US" sz="3000" dirty="0">
                <a:effectLst>
                  <a:outerShdw blurRad="38100" dist="38100" dir="2700000" algn="tl">
                    <a:srgbClr val="000000">
                      <a:alpha val="43137"/>
                    </a:srgbClr>
                  </a:outerShdw>
                </a:effectLst>
              </a:rPr>
              <a:t>Achish says he has no need of a crazy person; he refuses to allow David to stay.</a:t>
            </a:r>
          </a:p>
          <a:p>
            <a:pPr marL="976313" lvl="2" indent="-409575"/>
            <a:r>
              <a:rPr lang="en-US" altLang="en-US" sz="3000" i="1" dirty="0">
                <a:solidFill>
                  <a:srgbClr val="800000"/>
                </a:solidFill>
                <a:effectLst>
                  <a:outerShdw blurRad="38100" dist="38100" dir="2700000" algn="tl">
                    <a:srgbClr val="000000">
                      <a:alpha val="43137"/>
                    </a:srgbClr>
                  </a:outerShdw>
                </a:effectLst>
              </a:rPr>
              <a:t>“Do I lack madmen, that you have brought this fellow to behave as a madman in my presence? Shall this fellow come into my house?”</a:t>
            </a:r>
          </a:p>
          <a:p>
            <a:pPr marL="623888" lvl="1" indent="-277813"/>
            <a:endParaRPr lang="en-US" alt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53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538">
                                            <p:txEl>
                                              <p:pRg st="3" end="3"/>
                                            </p:txEl>
                                          </p:spTgt>
                                        </p:tgtEl>
                                        <p:attrNameLst>
                                          <p:attrName>style.visibility</p:attrName>
                                        </p:attrNameLst>
                                      </p:cBhvr>
                                      <p:to>
                                        <p:strVal val="visible"/>
                                      </p:to>
                                    </p:set>
                                    <p:animEffect transition="in" filter="fade">
                                      <p:cBhvr>
                                        <p:cTn id="28" dur="1000"/>
                                        <p:tgtEl>
                                          <p:spTgt spid="65538">
                                            <p:txEl>
                                              <p:pRg st="3" end="3"/>
                                            </p:txEl>
                                          </p:spTgt>
                                        </p:tgtEl>
                                      </p:cBhvr>
                                    </p:animEffect>
                                    <p:anim calcmode="lin" valueType="num">
                                      <p:cBhvr>
                                        <p:cTn id="29"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5538">
                                            <p:txEl>
                                              <p:pRg st="4" end="4"/>
                                            </p:txEl>
                                          </p:spTgt>
                                        </p:tgtEl>
                                        <p:attrNameLst>
                                          <p:attrName>style.visibility</p:attrName>
                                        </p:attrNameLst>
                                      </p:cBhvr>
                                      <p:to>
                                        <p:strVal val="visible"/>
                                      </p:to>
                                    </p:set>
                                    <p:animEffect transition="in" filter="fade">
                                      <p:cBhvr>
                                        <p:cTn id="35" dur="1000"/>
                                        <p:tgtEl>
                                          <p:spTgt spid="65538">
                                            <p:txEl>
                                              <p:pRg st="4" end="4"/>
                                            </p:txEl>
                                          </p:spTgt>
                                        </p:tgtEl>
                                      </p:cBhvr>
                                    </p:animEffect>
                                    <p:anim calcmode="lin" valueType="num">
                                      <p:cBhvr>
                                        <p:cTn id="36"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5538">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5538">
                                            <p:txEl>
                                              <p:pRg st="5" end="5"/>
                                            </p:txEl>
                                          </p:spTgt>
                                        </p:tgtEl>
                                        <p:attrNameLst>
                                          <p:attrName>style.visibility</p:attrName>
                                        </p:attrNameLst>
                                      </p:cBhvr>
                                      <p:to>
                                        <p:strVal val="visible"/>
                                      </p:to>
                                    </p:set>
                                    <p:animEffect transition="in" filter="fade">
                                      <p:cBhvr>
                                        <p:cTn id="40" dur="1000"/>
                                        <p:tgtEl>
                                          <p:spTgt spid="65538">
                                            <p:txEl>
                                              <p:pRg st="5" end="5"/>
                                            </p:txEl>
                                          </p:spTgt>
                                        </p:tgtEl>
                                      </p:cBhvr>
                                    </p:animEffect>
                                    <p:anim calcmode="lin" valueType="num">
                                      <p:cBhvr>
                                        <p:cTn id="41" dur="1000" fill="hold"/>
                                        <p:tgtEl>
                                          <p:spTgt spid="6553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55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A117B33-EAB2-C66B-9FC8-E4CA263C1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5EB05D-AC1D-AE69-3BB0-BF24E44F7C79}"/>
              </a:ext>
            </a:extLst>
          </p:cNvPr>
          <p:cNvSpPr>
            <a:spLocks noGrp="1"/>
          </p:cNvSpPr>
          <p:nvPr>
            <p:ph type="title"/>
          </p:nvPr>
        </p:nvSpPr>
        <p:spPr/>
        <p:txBody>
          <a:bodyPr/>
          <a:lstStyle/>
          <a:p>
            <a:r>
              <a:rPr lang="en-US" b="1" dirty="0">
                <a:solidFill>
                  <a:schemeClr val="bg1"/>
                </a:solidFill>
                <a:latin typeface="+mn-lt"/>
              </a:rPr>
              <a:t>Aerial view of Gath</a:t>
            </a:r>
            <a:br>
              <a:rPr lang="en-US" b="1" dirty="0">
                <a:solidFill>
                  <a:schemeClr val="bg1"/>
                </a:solidFill>
                <a:latin typeface="+mn-lt"/>
              </a:rPr>
            </a:br>
            <a:r>
              <a:rPr lang="en-US" sz="2000" dirty="0">
                <a:solidFill>
                  <a:schemeClr val="bg1"/>
                </a:solidFill>
                <a:latin typeface="+mn-lt"/>
              </a:rPr>
              <a:t>Photo by Leon Mauldin</a:t>
            </a:r>
            <a:endParaRPr lang="en-US" b="1" dirty="0">
              <a:solidFill>
                <a:schemeClr val="bg1"/>
              </a:solidFill>
              <a:latin typeface="+mn-lt"/>
            </a:endParaRPr>
          </a:p>
        </p:txBody>
      </p:sp>
    </p:spTree>
    <p:extLst>
      <p:ext uri="{BB962C8B-B14F-4D97-AF65-F5344CB8AC3E}">
        <p14:creationId xmlns:p14="http://schemas.microsoft.com/office/powerpoint/2010/main" val="277142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8D31-B83E-3A5E-6CBE-2F4DF4507B0F}"/>
              </a:ext>
            </a:extLst>
          </p:cNvPr>
          <p:cNvSpPr>
            <a:spLocks noGrp="1"/>
          </p:cNvSpPr>
          <p:nvPr>
            <p:ph type="title"/>
          </p:nvPr>
        </p:nvSpPr>
        <p:spPr>
          <a:xfrm>
            <a:off x="628650" y="365126"/>
            <a:ext cx="7887554" cy="1325563"/>
          </a:xfrm>
        </p:spPr>
        <p:txBody>
          <a:bodyPr>
            <a:normAutofit fontScale="90000"/>
          </a:bodyPr>
          <a:lstStyle/>
          <a:p>
            <a:r>
              <a:rPr lang="en-US" b="1" dirty="0">
                <a:latin typeface="+mn-lt"/>
              </a:rPr>
              <a:t>Psalm 56: Trust in God when surrounded by Enemies </a:t>
            </a:r>
            <a:r>
              <a:rPr lang="en-US" sz="3100" dirty="0"/>
              <a:t>(A Psalm of David)</a:t>
            </a:r>
            <a:endParaRPr lang="en-US" dirty="0"/>
          </a:p>
        </p:txBody>
      </p:sp>
      <p:sp>
        <p:nvSpPr>
          <p:cNvPr id="3" name="Content Placeholder 2">
            <a:extLst>
              <a:ext uri="{FF2B5EF4-FFF2-40B4-BE49-F238E27FC236}">
                <a16:creationId xmlns:a16="http://schemas.microsoft.com/office/drawing/2014/main" id="{F761A7A6-563C-167E-02C4-C820B8FFEE9C}"/>
              </a:ext>
            </a:extLst>
          </p:cNvPr>
          <p:cNvSpPr>
            <a:spLocks noGrp="1"/>
          </p:cNvSpPr>
          <p:nvPr>
            <p:ph idx="1"/>
          </p:nvPr>
        </p:nvSpPr>
        <p:spPr>
          <a:xfrm>
            <a:off x="628649" y="1825624"/>
            <a:ext cx="8337930" cy="4779891"/>
          </a:xfrm>
        </p:spPr>
        <p:txBody>
          <a:bodyPr>
            <a:normAutofit/>
          </a:bodyPr>
          <a:lstStyle/>
          <a:p>
            <a:r>
              <a:rPr lang="en-US" sz="3000" dirty="0"/>
              <a:t>To the Chief Musician. Set to "The Silent Dove in Distant Lands." a </a:t>
            </a:r>
            <a:r>
              <a:rPr lang="en-US" sz="3000" dirty="0" err="1"/>
              <a:t>Michtam</a:t>
            </a:r>
            <a:r>
              <a:rPr lang="en-US" sz="3000" dirty="0"/>
              <a:t> of David </a:t>
            </a:r>
            <a:r>
              <a:rPr lang="en-US" sz="3000" i="1" dirty="0">
                <a:effectLst>
                  <a:outerShdw blurRad="38100" dist="38100" dir="2700000" algn="tl">
                    <a:srgbClr val="000000">
                      <a:alpha val="43137"/>
                    </a:srgbClr>
                  </a:outerShdw>
                </a:effectLst>
              </a:rPr>
              <a:t>When the Philistines Captured Him in Gath.</a:t>
            </a:r>
          </a:p>
          <a:p>
            <a:r>
              <a:rPr lang="en-US" sz="2900" i="1" dirty="0">
                <a:effectLst>
                  <a:outerShdw blurRad="38100" dist="38100" dir="2700000" algn="tl">
                    <a:srgbClr val="000000">
                      <a:alpha val="43137"/>
                    </a:srgbClr>
                  </a:outerShdw>
                </a:effectLst>
              </a:rPr>
              <a:t>Psalm 56:3-4  </a:t>
            </a:r>
            <a:r>
              <a:rPr lang="en-US" sz="2900" i="1" dirty="0">
                <a:solidFill>
                  <a:srgbClr val="800000"/>
                </a:solidFill>
                <a:effectLst>
                  <a:outerShdw blurRad="38100" dist="38100" dir="2700000" algn="tl">
                    <a:srgbClr val="000000">
                      <a:alpha val="43137"/>
                    </a:srgbClr>
                  </a:outerShdw>
                </a:effectLst>
              </a:rPr>
              <a:t>Whenever I am afraid, I will trust in You. In God (I will praise His word), In God I have put my trust; I will not fear. What can flesh do to me?</a:t>
            </a:r>
          </a:p>
          <a:p>
            <a:r>
              <a:rPr lang="en-US" sz="2900" i="1" dirty="0">
                <a:effectLst>
                  <a:outerShdw blurRad="38100" dist="38100" dir="2700000" algn="tl">
                    <a:srgbClr val="000000">
                      <a:alpha val="43137"/>
                    </a:srgbClr>
                  </a:outerShdw>
                </a:effectLst>
              </a:rPr>
              <a:t>Psalm 56:8  </a:t>
            </a:r>
            <a:r>
              <a:rPr lang="en-US" sz="2900" i="1" dirty="0">
                <a:solidFill>
                  <a:srgbClr val="800000"/>
                </a:solidFill>
                <a:effectLst>
                  <a:outerShdw blurRad="38100" dist="38100" dir="2700000" algn="tl">
                    <a:srgbClr val="000000">
                      <a:alpha val="43137"/>
                    </a:srgbClr>
                  </a:outerShdw>
                </a:effectLst>
              </a:rPr>
              <a:t>You number my wanderings; Put my tears into Your bottle; Are they not in Your book?</a:t>
            </a:r>
          </a:p>
          <a:p>
            <a:r>
              <a:rPr lang="en-US" sz="2900" i="1" dirty="0">
                <a:effectLst>
                  <a:outerShdw blurRad="38100" dist="38100" dir="2700000" algn="tl">
                    <a:srgbClr val="000000">
                      <a:alpha val="43137"/>
                    </a:srgbClr>
                  </a:outerShdw>
                </a:effectLst>
              </a:rPr>
              <a:t>Psalm 56:11  </a:t>
            </a:r>
            <a:r>
              <a:rPr lang="en-US" sz="2900" i="1" dirty="0">
                <a:solidFill>
                  <a:srgbClr val="800000"/>
                </a:solidFill>
                <a:effectLst>
                  <a:outerShdw blurRad="38100" dist="38100" dir="2700000" algn="tl">
                    <a:srgbClr val="000000">
                      <a:alpha val="43137"/>
                    </a:srgbClr>
                  </a:outerShdw>
                </a:effectLst>
              </a:rPr>
              <a:t>In God I have put my trust; I will not be afraid. What can man do to me?</a:t>
            </a:r>
          </a:p>
        </p:txBody>
      </p:sp>
    </p:spTree>
    <p:extLst>
      <p:ext uri="{BB962C8B-B14F-4D97-AF65-F5344CB8AC3E}">
        <p14:creationId xmlns:p14="http://schemas.microsoft.com/office/powerpoint/2010/main" val="245264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8D31-B83E-3A5E-6CBE-2F4DF4507B0F}"/>
              </a:ext>
            </a:extLst>
          </p:cNvPr>
          <p:cNvSpPr>
            <a:spLocks noGrp="1"/>
          </p:cNvSpPr>
          <p:nvPr>
            <p:ph type="title"/>
          </p:nvPr>
        </p:nvSpPr>
        <p:spPr>
          <a:xfrm>
            <a:off x="628650" y="365126"/>
            <a:ext cx="7887554" cy="1325563"/>
          </a:xfrm>
        </p:spPr>
        <p:txBody>
          <a:bodyPr>
            <a:normAutofit/>
          </a:bodyPr>
          <a:lstStyle/>
          <a:p>
            <a:r>
              <a:rPr lang="en-US" b="1" dirty="0">
                <a:latin typeface="+mn-lt"/>
              </a:rPr>
              <a:t>Psalm 34: Taste and See that the Lord is Good </a:t>
            </a:r>
            <a:r>
              <a:rPr lang="en-US" sz="3100" dirty="0"/>
              <a:t>(A Psalm of David)</a:t>
            </a:r>
            <a:endParaRPr lang="en-US" dirty="0"/>
          </a:p>
        </p:txBody>
      </p:sp>
      <p:sp>
        <p:nvSpPr>
          <p:cNvPr id="3" name="Content Placeholder 2">
            <a:extLst>
              <a:ext uri="{FF2B5EF4-FFF2-40B4-BE49-F238E27FC236}">
                <a16:creationId xmlns:a16="http://schemas.microsoft.com/office/drawing/2014/main" id="{F761A7A6-563C-167E-02C4-C820B8FFEE9C}"/>
              </a:ext>
            </a:extLst>
          </p:cNvPr>
          <p:cNvSpPr>
            <a:spLocks noGrp="1"/>
          </p:cNvSpPr>
          <p:nvPr>
            <p:ph idx="1"/>
          </p:nvPr>
        </p:nvSpPr>
        <p:spPr>
          <a:xfrm>
            <a:off x="628650" y="1690689"/>
            <a:ext cx="8337930" cy="5032376"/>
          </a:xfrm>
        </p:spPr>
        <p:txBody>
          <a:bodyPr>
            <a:normAutofit/>
          </a:bodyPr>
          <a:lstStyle/>
          <a:p>
            <a:r>
              <a:rPr lang="en-US" sz="3000" i="1" dirty="0">
                <a:effectLst>
                  <a:outerShdw blurRad="38100" dist="38100" dir="2700000" algn="tl">
                    <a:srgbClr val="000000">
                      <a:alpha val="43137"/>
                    </a:srgbClr>
                  </a:outerShdw>
                </a:effectLst>
              </a:rPr>
              <a:t>A Psalm of David When He Pretended Madness Before Abimelech</a:t>
            </a:r>
            <a:r>
              <a:rPr lang="en-US" sz="3000" dirty="0">
                <a:effectLst>
                  <a:outerShdw blurRad="38100" dist="38100" dir="2700000" algn="tl">
                    <a:srgbClr val="000000">
                      <a:alpha val="43137"/>
                    </a:srgbClr>
                  </a:outerShdw>
                </a:effectLst>
              </a:rPr>
              <a:t>,</a:t>
            </a:r>
            <a:r>
              <a:rPr lang="en-US" sz="3000" dirty="0"/>
              <a:t> Who Drove Him Away, and He Departed.</a:t>
            </a:r>
          </a:p>
          <a:p>
            <a:r>
              <a:rPr lang="en-US" sz="2900" i="1" dirty="0">
                <a:effectLst>
                  <a:outerShdw blurRad="38100" dist="38100" dir="2700000" algn="tl">
                    <a:srgbClr val="000000">
                      <a:alpha val="43137"/>
                    </a:srgbClr>
                  </a:outerShdw>
                </a:effectLst>
              </a:rPr>
              <a:t>Psalms 34:1  </a:t>
            </a:r>
            <a:r>
              <a:rPr lang="en-US" sz="2900" i="1" dirty="0">
                <a:solidFill>
                  <a:srgbClr val="800000"/>
                </a:solidFill>
                <a:effectLst>
                  <a:outerShdw blurRad="38100" dist="38100" dir="2700000" algn="tl">
                    <a:srgbClr val="000000">
                      <a:alpha val="43137"/>
                    </a:srgbClr>
                  </a:outerShdw>
                </a:effectLst>
              </a:rPr>
              <a:t>I will bless the LORD at all times; His praise shall continually be in my mouth. </a:t>
            </a:r>
          </a:p>
          <a:p>
            <a:r>
              <a:rPr lang="en-US" sz="2900" i="1" dirty="0">
                <a:effectLst>
                  <a:outerShdw blurRad="38100" dist="38100" dir="2700000" algn="tl">
                    <a:srgbClr val="000000">
                      <a:alpha val="43137"/>
                    </a:srgbClr>
                  </a:outerShdw>
                </a:effectLst>
              </a:rPr>
              <a:t>Psalms 34:3  </a:t>
            </a:r>
            <a:r>
              <a:rPr lang="en-US" sz="2900" i="1" dirty="0">
                <a:solidFill>
                  <a:srgbClr val="800000"/>
                </a:solidFill>
                <a:effectLst>
                  <a:outerShdw blurRad="38100" dist="38100" dir="2700000" algn="tl">
                    <a:srgbClr val="000000">
                      <a:alpha val="43137"/>
                    </a:srgbClr>
                  </a:outerShdw>
                </a:effectLst>
              </a:rPr>
              <a:t>Oh, magnify the LORD with me, And let us exalt His name together.</a:t>
            </a:r>
          </a:p>
          <a:p>
            <a:r>
              <a:rPr lang="en-US" sz="2900" i="1" dirty="0">
                <a:effectLst>
                  <a:outerShdw blurRad="38100" dist="38100" dir="2700000" algn="tl">
                    <a:srgbClr val="000000">
                      <a:alpha val="43137"/>
                    </a:srgbClr>
                  </a:outerShdw>
                </a:effectLst>
              </a:rPr>
              <a:t>Psalms 34:7  </a:t>
            </a:r>
            <a:r>
              <a:rPr lang="en-US" sz="2900" i="1" dirty="0">
                <a:solidFill>
                  <a:srgbClr val="800000"/>
                </a:solidFill>
                <a:effectLst>
                  <a:outerShdw blurRad="38100" dist="38100" dir="2700000" algn="tl">
                    <a:srgbClr val="000000">
                      <a:alpha val="43137"/>
                    </a:srgbClr>
                  </a:outerShdw>
                </a:effectLst>
              </a:rPr>
              <a:t>The angel of the LORD encamps all around those who fear Him, And delivers them.</a:t>
            </a:r>
          </a:p>
          <a:p>
            <a:r>
              <a:rPr lang="en-US" sz="2900" i="1" dirty="0">
                <a:effectLst>
                  <a:outerShdw blurRad="38100" dist="38100" dir="2700000" algn="tl">
                    <a:srgbClr val="000000">
                      <a:alpha val="43137"/>
                    </a:srgbClr>
                  </a:outerShdw>
                </a:effectLst>
              </a:rPr>
              <a:t>Psalms 34:19  </a:t>
            </a:r>
            <a:r>
              <a:rPr lang="en-US" sz="2900" i="1" dirty="0">
                <a:solidFill>
                  <a:srgbClr val="800000"/>
                </a:solidFill>
                <a:effectLst>
                  <a:outerShdw blurRad="38100" dist="38100" dir="2700000" algn="tl">
                    <a:srgbClr val="000000">
                      <a:alpha val="43137"/>
                    </a:srgbClr>
                  </a:outerShdw>
                </a:effectLst>
              </a:rPr>
              <a:t>Many are the afflictions of the righteous, But the LORD delivers him out of them all.</a:t>
            </a:r>
          </a:p>
        </p:txBody>
      </p:sp>
    </p:spTree>
    <p:extLst>
      <p:ext uri="{BB962C8B-B14F-4D97-AF65-F5344CB8AC3E}">
        <p14:creationId xmlns:p14="http://schemas.microsoft.com/office/powerpoint/2010/main" val="42632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BC65-31FA-2D66-A7C9-1FCE555EB6FD}"/>
              </a:ext>
            </a:extLst>
          </p:cNvPr>
          <p:cNvSpPr>
            <a:spLocks noGrp="1"/>
          </p:cNvSpPr>
          <p:nvPr>
            <p:ph type="title"/>
          </p:nvPr>
        </p:nvSpPr>
        <p:spPr>
          <a:xfrm>
            <a:off x="628650" y="502913"/>
            <a:ext cx="7886700" cy="749690"/>
          </a:xfrm>
        </p:spPr>
        <p:txBody>
          <a:bodyPr>
            <a:normAutofit/>
          </a:bodyPr>
          <a:lstStyle/>
          <a:p>
            <a:pPr algn="ctr">
              <a:spcBef>
                <a:spcPct val="50000"/>
              </a:spcBef>
            </a:pPr>
            <a:r>
              <a:rPr lang="en-US" altLang="en-US" dirty="0">
                <a:latin typeface="Aharoni" panose="02010803020104030203" pitchFamily="2" charset="-79"/>
                <a:cs typeface="Aharoni" panose="02010803020104030203" pitchFamily="2" charset="-79"/>
              </a:rPr>
              <a:t>Applications for Today</a:t>
            </a:r>
            <a:endParaRPr lang="en-US" dirty="0">
              <a:latin typeface="Aharoni" panose="02010803020104030203" pitchFamily="2" charset="-79"/>
              <a:cs typeface="Aharoni" panose="02010803020104030203" pitchFamily="2" charset="-79"/>
            </a:endParaRPr>
          </a:p>
        </p:txBody>
      </p:sp>
      <p:sp>
        <p:nvSpPr>
          <p:cNvPr id="16386" name="Rectangle 2"/>
          <p:cNvSpPr>
            <a:spLocks noGrp="1" noChangeArrowheads="1"/>
          </p:cNvSpPr>
          <p:nvPr>
            <p:ph idx="1"/>
          </p:nvPr>
        </p:nvSpPr>
        <p:spPr>
          <a:xfrm>
            <a:off x="481507" y="1371600"/>
            <a:ext cx="8199356" cy="5486400"/>
          </a:xfrm>
        </p:spPr>
        <p:txBody>
          <a:bodyPr>
            <a:normAutofit/>
          </a:bodyPr>
          <a:lstStyle/>
          <a:p>
            <a:pPr marL="681037" indent="-514350">
              <a:buFont typeface="+mj-lt"/>
              <a:buAutoNum type="arabicPeriod"/>
            </a:pPr>
            <a:r>
              <a:rPr lang="en-US" altLang="en-US" sz="3200" b="1" dirty="0">
                <a:solidFill>
                  <a:srgbClr val="800000"/>
                </a:solidFill>
              </a:rPr>
              <a:t>Choose to support whom and what the Lord supports, whether your family does or not </a:t>
            </a:r>
            <a:r>
              <a:rPr lang="en-US" altLang="en-US" sz="3200" dirty="0">
                <a:solidFill>
                  <a:srgbClr val="800000"/>
                </a:solidFill>
              </a:rPr>
              <a:t>(Mark 3:34-35; Matthew 10:37)</a:t>
            </a:r>
            <a:r>
              <a:rPr lang="en-US" altLang="en-US" sz="3200" b="1" dirty="0">
                <a:solidFill>
                  <a:srgbClr val="800000"/>
                </a:solidFill>
              </a:rPr>
              <a:t>.</a:t>
            </a:r>
          </a:p>
          <a:p>
            <a:pPr marL="681037" indent="-514350">
              <a:buFont typeface="+mj-lt"/>
              <a:buAutoNum type="arabicPeriod"/>
            </a:pPr>
            <a:r>
              <a:rPr lang="en-US" altLang="en-US" sz="3200" b="1" dirty="0">
                <a:solidFill>
                  <a:srgbClr val="800000"/>
                </a:solidFill>
              </a:rPr>
              <a:t>Lying is sin, an abomination to the Lord.  </a:t>
            </a:r>
            <a:r>
              <a:rPr lang="en-US" altLang="en-US" sz="3200" dirty="0">
                <a:solidFill>
                  <a:srgbClr val="800000"/>
                </a:solidFill>
                <a:effectLst>
                  <a:outerShdw blurRad="38100" dist="38100" dir="2700000" algn="tl">
                    <a:srgbClr val="000000">
                      <a:alpha val="43137"/>
                    </a:srgbClr>
                  </a:outerShdw>
                </a:effectLst>
              </a:rPr>
              <a:t>Lies or other sins are NOT JUSTIFIED just because they are committed by God’s people in the Scripture’s historical narrative </a:t>
            </a:r>
            <a:r>
              <a:rPr lang="en-US" altLang="en-US" sz="3200" dirty="0">
                <a:solidFill>
                  <a:srgbClr val="800000"/>
                </a:solidFill>
              </a:rPr>
              <a:t>(Proverbs 6:16-17; 12:22; Ephesians 4:25).</a:t>
            </a:r>
          </a:p>
          <a:p>
            <a:pPr marL="681037" indent="-514350">
              <a:buFont typeface="+mj-lt"/>
              <a:buAutoNum type="arabicPeriod"/>
            </a:pPr>
            <a:r>
              <a:rPr lang="en-US" altLang="en-US" sz="3200" b="1" dirty="0">
                <a:solidFill>
                  <a:srgbClr val="800000"/>
                </a:solidFill>
              </a:rPr>
              <a:t>God desires mercy, not sacrifice     </a:t>
            </a:r>
            <a:r>
              <a:rPr lang="en-US" altLang="en-US" sz="3200" dirty="0">
                <a:solidFill>
                  <a:srgbClr val="800000"/>
                </a:solidFill>
              </a:rPr>
              <a:t>(Matthew 12:1-8).</a:t>
            </a:r>
            <a:br>
              <a:rPr lang="en-US" altLang="en-US" sz="3200" b="1" dirty="0">
                <a:solidFill>
                  <a:srgbClr val="800000"/>
                </a:solidFill>
              </a:rPr>
            </a:br>
            <a:endParaRPr lang="en-US" alt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37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1" end="1"/>
                                            </p:txEl>
                                          </p:spTgt>
                                        </p:tgtEl>
                                        <p:attrNameLst>
                                          <p:attrName>style.visibility</p:attrName>
                                        </p:attrNameLst>
                                      </p:cBhvr>
                                      <p:to>
                                        <p:strVal val="visible"/>
                                      </p:to>
                                    </p:set>
                                    <p:animEffect transition="in" filter="fade">
                                      <p:cBhvr>
                                        <p:cTn id="14" dur="1000"/>
                                        <p:tgtEl>
                                          <p:spTgt spid="16386">
                                            <p:txEl>
                                              <p:pRg st="1" end="1"/>
                                            </p:txEl>
                                          </p:spTgt>
                                        </p:tgtEl>
                                      </p:cBhvr>
                                    </p:animEffect>
                                    <p:anim calcmode="lin" valueType="num">
                                      <p:cBhvr>
                                        <p:cTn id="15"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6">
                                            <p:txEl>
                                              <p:pRg st="2" end="2"/>
                                            </p:txEl>
                                          </p:spTgt>
                                        </p:tgtEl>
                                        <p:attrNameLst>
                                          <p:attrName>style.visibility</p:attrName>
                                        </p:attrNameLst>
                                      </p:cBhvr>
                                      <p:to>
                                        <p:strVal val="visible"/>
                                      </p:to>
                                    </p:set>
                                    <p:animEffect transition="in" filter="fade">
                                      <p:cBhvr>
                                        <p:cTn id="21" dur="1000"/>
                                        <p:tgtEl>
                                          <p:spTgt spid="16386">
                                            <p:txEl>
                                              <p:pRg st="2" end="2"/>
                                            </p:txEl>
                                          </p:spTgt>
                                        </p:tgtEl>
                                      </p:cBhvr>
                                    </p:animEffect>
                                    <p:anim calcmode="lin" valueType="num">
                                      <p:cBhvr>
                                        <p:cTn id="22"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84067" y="209794"/>
            <a:ext cx="8775865" cy="1409251"/>
          </a:xfrm>
        </p:spPr>
        <p:txBody>
          <a:bodyPr>
            <a:normAutofit/>
          </a:bodyPr>
          <a:lstStyle/>
          <a:p>
            <a:pPr algn="ctr"/>
            <a:r>
              <a:rPr lang="en-US" sz="4800" b="1" dirty="0">
                <a:latin typeface="+mn-lt"/>
              </a:rPr>
              <a:t>	Jonathan’s Love for David 		&amp; Saul’s Hatred for David</a:t>
            </a:r>
            <a:endParaRPr lang="en-US" dirty="0">
              <a:latin typeface="+mn-lt"/>
            </a:endParaRPr>
          </a:p>
        </p:txBody>
      </p:sp>
      <p:sp>
        <p:nvSpPr>
          <p:cNvPr id="65538" name="Rectangle 2"/>
          <p:cNvSpPr>
            <a:spLocks noGrp="1" noChangeArrowheads="1"/>
          </p:cNvSpPr>
          <p:nvPr>
            <p:ph idx="1"/>
          </p:nvPr>
        </p:nvSpPr>
        <p:spPr>
          <a:xfrm>
            <a:off x="4336619" y="1993912"/>
            <a:ext cx="4456173" cy="4617981"/>
          </a:xfrm>
        </p:spPr>
        <p:txBody>
          <a:bodyPr>
            <a:normAutofit/>
          </a:bodyPr>
          <a:lstStyle/>
          <a:p>
            <a:r>
              <a:rPr lang="en-US" altLang="en-US" sz="3600" b="1" dirty="0"/>
              <a:t>Jonathan’s loyalty to David </a:t>
            </a:r>
            <a:r>
              <a:rPr lang="en-US" altLang="en-US" sz="3600" dirty="0"/>
              <a:t>(1 Sam. 20)</a:t>
            </a:r>
          </a:p>
          <a:p>
            <a:r>
              <a:rPr lang="en-US" altLang="en-US" sz="3600" b="1" dirty="0"/>
              <a:t>David and the Holy Bread </a:t>
            </a:r>
            <a:r>
              <a:rPr lang="en-US" altLang="en-US" sz="3600" dirty="0"/>
              <a:t>(1 Sam. 21:1-9)</a:t>
            </a:r>
          </a:p>
          <a:p>
            <a:r>
              <a:rPr lang="en-US" altLang="en-US" sz="3600" b="1" dirty="0"/>
              <a:t>David flees to Gath </a:t>
            </a:r>
            <a:r>
              <a:rPr lang="en-US" altLang="en-US" sz="3600" dirty="0"/>
              <a:t>(1 Sam. 21:10-15)</a:t>
            </a:r>
          </a:p>
          <a:p>
            <a:r>
              <a:rPr lang="en-US" altLang="en-US" sz="3600" b="1" dirty="0"/>
              <a:t>Psalms 34 &amp; 56</a:t>
            </a:r>
          </a:p>
        </p:txBody>
      </p:sp>
      <p:pic>
        <p:nvPicPr>
          <p:cNvPr id="2" name="Picture 1">
            <a:extLst>
              <a:ext uri="{FF2B5EF4-FFF2-40B4-BE49-F238E27FC236}">
                <a16:creationId xmlns:a16="http://schemas.microsoft.com/office/drawing/2014/main" id="{C040AE10-E7B4-D9B4-1776-3AB24308409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704277" y="1993912"/>
            <a:ext cx="3311533" cy="44205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538">
                                            <p:txEl>
                                              <p:pRg st="3" end="3"/>
                                            </p:txEl>
                                          </p:spTgt>
                                        </p:tgtEl>
                                        <p:attrNameLst>
                                          <p:attrName>style.visibility</p:attrName>
                                        </p:attrNameLst>
                                      </p:cBhvr>
                                      <p:to>
                                        <p:strVal val="visible"/>
                                      </p:to>
                                    </p:set>
                                    <p:animEffect transition="in" filter="fade">
                                      <p:cBhvr>
                                        <p:cTn id="28" dur="1000"/>
                                        <p:tgtEl>
                                          <p:spTgt spid="65538">
                                            <p:txEl>
                                              <p:pRg st="3" end="3"/>
                                            </p:txEl>
                                          </p:spTgt>
                                        </p:tgtEl>
                                      </p:cBhvr>
                                    </p:animEffect>
                                    <p:anim calcmode="lin" valueType="num">
                                      <p:cBhvr>
                                        <p:cTn id="29"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3"/>
            <a:ext cx="8925635" cy="954252"/>
          </a:xfrm>
        </p:spPr>
        <p:txBody>
          <a:bodyPr>
            <a:normAutofit/>
          </a:bodyPr>
          <a:lstStyle/>
          <a:p>
            <a:pPr algn="ctr"/>
            <a:r>
              <a:rPr lang="en-US" altLang="en-US" b="1" dirty="0">
                <a:latin typeface="+mn-lt"/>
              </a:rPr>
              <a:t>Jonathan’s Loyalty to David </a:t>
            </a:r>
            <a:r>
              <a:rPr lang="en-US" altLang="en-US" sz="3200" b="1" dirty="0"/>
              <a:t>(1 Samuel 20)</a:t>
            </a:r>
            <a:endParaRPr lang="en-US" sz="4000" dirty="0">
              <a:latin typeface="+mn-lt"/>
            </a:endParaRPr>
          </a:p>
        </p:txBody>
      </p:sp>
      <p:sp>
        <p:nvSpPr>
          <p:cNvPr id="65538" name="Rectangle 2"/>
          <p:cNvSpPr>
            <a:spLocks noGrp="1" noChangeArrowheads="1"/>
          </p:cNvSpPr>
          <p:nvPr>
            <p:ph idx="1"/>
          </p:nvPr>
        </p:nvSpPr>
        <p:spPr>
          <a:xfrm>
            <a:off x="382136" y="940898"/>
            <a:ext cx="8407021" cy="5917102"/>
          </a:xfrm>
        </p:spPr>
        <p:txBody>
          <a:bodyPr>
            <a:normAutofit/>
          </a:bodyPr>
          <a:lstStyle/>
          <a:p>
            <a:pPr marL="341313" indent="-231775"/>
            <a:r>
              <a:rPr lang="en-US" altLang="en-US" sz="3000" dirty="0"/>
              <a:t>David flees Naioth in Ramah and goes to Jonathan (20:1-3)</a:t>
            </a:r>
          </a:p>
          <a:p>
            <a:pPr marL="623888" lvl="1" indent="-277813"/>
            <a:r>
              <a:rPr lang="en-US" altLang="en-US" sz="3000" i="1" dirty="0">
                <a:effectLst>
                  <a:outerShdw blurRad="38100" dist="38100" dir="2700000" algn="tl">
                    <a:srgbClr val="000000">
                      <a:alpha val="43137"/>
                    </a:srgbClr>
                  </a:outerShdw>
                </a:effectLst>
              </a:rPr>
              <a:t>David asks, What sin have I done that your father seeks my life?</a:t>
            </a:r>
          </a:p>
          <a:p>
            <a:pPr marL="623888" lvl="1" indent="-277813"/>
            <a:r>
              <a:rPr lang="en-US" altLang="en-US" sz="3000" i="1" dirty="0">
                <a:effectLst>
                  <a:outerShdw blurRad="38100" dist="38100" dir="2700000" algn="tl">
                    <a:srgbClr val="000000">
                      <a:alpha val="43137"/>
                    </a:srgbClr>
                  </a:outerShdw>
                </a:effectLst>
              </a:rPr>
              <a:t>Jonathan asserts that Saul would not seek to kill David without informing Jonathan.</a:t>
            </a:r>
          </a:p>
          <a:p>
            <a:pPr marL="623888" lvl="1" indent="-277813"/>
            <a:r>
              <a:rPr lang="en-US" altLang="en-US" sz="3000" i="1" dirty="0">
                <a:effectLst>
                  <a:outerShdw blurRad="38100" dist="38100" dir="2700000" algn="tl">
                    <a:srgbClr val="000000">
                      <a:alpha val="43137"/>
                    </a:srgbClr>
                  </a:outerShdw>
                </a:effectLst>
              </a:rPr>
              <a:t>David is certain that Saul is hiding his intentions from Jonathan to spare Jonathan’s feelings.</a:t>
            </a:r>
          </a:p>
          <a:p>
            <a:pPr marL="623888" lvl="2" indent="-277813"/>
            <a:r>
              <a:rPr lang="en-US" altLang="en-US" sz="3000" i="1" dirty="0">
                <a:effectLst>
                  <a:outerShdw blurRad="38100" dist="38100" dir="2700000" algn="tl">
                    <a:srgbClr val="000000">
                      <a:alpha val="43137"/>
                    </a:srgbClr>
                  </a:outerShdw>
                </a:effectLst>
              </a:rPr>
              <a:t>He assures Jonathan by oath that </a:t>
            </a:r>
            <a:r>
              <a:rPr lang="en-US" altLang="en-US" sz="3000" i="1" dirty="0">
                <a:solidFill>
                  <a:srgbClr val="800000"/>
                </a:solidFill>
                <a:effectLst>
                  <a:outerShdw blurRad="38100" dist="38100" dir="2700000" algn="tl">
                    <a:srgbClr val="000000">
                      <a:alpha val="43137"/>
                    </a:srgbClr>
                  </a:outerShdw>
                </a:effectLst>
              </a:rPr>
              <a:t>“There is but a step between me and death.” </a:t>
            </a:r>
          </a:p>
        </p:txBody>
      </p:sp>
    </p:spTree>
    <p:extLst>
      <p:ext uri="{BB962C8B-B14F-4D97-AF65-F5344CB8AC3E}">
        <p14:creationId xmlns:p14="http://schemas.microsoft.com/office/powerpoint/2010/main" val="28038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5538">
                                            <p:txEl>
                                              <p:pRg st="2" end="2"/>
                                            </p:txEl>
                                          </p:spTgt>
                                        </p:tgtEl>
                                        <p:attrNameLst>
                                          <p:attrName>style.visibility</p:attrName>
                                        </p:attrNameLst>
                                      </p:cBhvr>
                                      <p:to>
                                        <p:strVal val="visible"/>
                                      </p:to>
                                    </p:set>
                                    <p:animEffect transition="in" filter="fade">
                                      <p:cBhvr>
                                        <p:cTn id="21" dur="1000"/>
                                        <p:tgtEl>
                                          <p:spTgt spid="65538">
                                            <p:txEl>
                                              <p:pRg st="2" end="2"/>
                                            </p:txEl>
                                          </p:spTgt>
                                        </p:tgtEl>
                                      </p:cBhvr>
                                    </p:animEffect>
                                    <p:anim calcmode="lin" valueType="num">
                                      <p:cBhvr>
                                        <p:cTn id="22"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5538">
                                            <p:txEl>
                                              <p:pRg st="3" end="3"/>
                                            </p:txEl>
                                          </p:spTgt>
                                        </p:tgtEl>
                                        <p:attrNameLst>
                                          <p:attrName>style.visibility</p:attrName>
                                        </p:attrNameLst>
                                      </p:cBhvr>
                                      <p:to>
                                        <p:strVal val="visible"/>
                                      </p:to>
                                    </p:set>
                                    <p:animEffect transition="in" filter="fade">
                                      <p:cBhvr>
                                        <p:cTn id="28" dur="1000"/>
                                        <p:tgtEl>
                                          <p:spTgt spid="65538">
                                            <p:txEl>
                                              <p:pRg st="3" end="3"/>
                                            </p:txEl>
                                          </p:spTgt>
                                        </p:tgtEl>
                                      </p:cBhvr>
                                    </p:animEffect>
                                    <p:anim calcmode="lin" valueType="num">
                                      <p:cBhvr>
                                        <p:cTn id="29"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5538">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5538">
                                            <p:txEl>
                                              <p:pRg st="4" end="4"/>
                                            </p:txEl>
                                          </p:spTgt>
                                        </p:tgtEl>
                                        <p:attrNameLst>
                                          <p:attrName>style.visibility</p:attrName>
                                        </p:attrNameLst>
                                      </p:cBhvr>
                                      <p:to>
                                        <p:strVal val="visible"/>
                                      </p:to>
                                    </p:set>
                                    <p:animEffect transition="in" filter="fade">
                                      <p:cBhvr>
                                        <p:cTn id="33" dur="1000"/>
                                        <p:tgtEl>
                                          <p:spTgt spid="65538">
                                            <p:txEl>
                                              <p:pRg st="4" end="4"/>
                                            </p:txEl>
                                          </p:spTgt>
                                        </p:tgtEl>
                                      </p:cBhvr>
                                    </p:animEffect>
                                    <p:anim calcmode="lin" valueType="num">
                                      <p:cBhvr>
                                        <p:cTn id="34"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55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3"/>
            <a:ext cx="8925635" cy="954252"/>
          </a:xfrm>
        </p:spPr>
        <p:txBody>
          <a:bodyPr>
            <a:normAutofit/>
          </a:bodyPr>
          <a:lstStyle/>
          <a:p>
            <a:pPr algn="ctr"/>
            <a:r>
              <a:rPr lang="en-US" altLang="en-US" b="1" dirty="0">
                <a:latin typeface="+mn-lt"/>
              </a:rPr>
              <a:t>Jonathan Warns David </a:t>
            </a:r>
            <a:r>
              <a:rPr lang="en-US" altLang="en-US" sz="3200" b="1" dirty="0"/>
              <a:t>(1 Samuel 20)</a:t>
            </a:r>
            <a:endParaRPr lang="en-US" sz="4000" dirty="0">
              <a:latin typeface="+mn-lt"/>
            </a:endParaRPr>
          </a:p>
        </p:txBody>
      </p:sp>
      <p:sp>
        <p:nvSpPr>
          <p:cNvPr id="65538" name="Rectangle 2"/>
          <p:cNvSpPr>
            <a:spLocks noGrp="1" noChangeArrowheads="1"/>
          </p:cNvSpPr>
          <p:nvPr>
            <p:ph idx="1"/>
          </p:nvPr>
        </p:nvSpPr>
        <p:spPr>
          <a:xfrm>
            <a:off x="382136" y="940898"/>
            <a:ext cx="8543500" cy="5917102"/>
          </a:xfrm>
        </p:spPr>
        <p:txBody>
          <a:bodyPr>
            <a:normAutofit/>
          </a:bodyPr>
          <a:lstStyle/>
          <a:p>
            <a:pPr marL="341313" indent="-231775"/>
            <a:r>
              <a:rPr lang="en-US" altLang="en-US" sz="3000" b="1" dirty="0"/>
              <a:t>Jonathan and David agree to ascertain Saul’s true intentions by Saul’s reaction to David’s absence at the feast of the New Moon (20:4-7).</a:t>
            </a:r>
          </a:p>
          <a:p>
            <a:pPr marL="341313" indent="-231775"/>
            <a:r>
              <a:rPr lang="en-US" altLang="en-US" sz="3000" b="1" dirty="0"/>
              <a:t>David asks Jonathan to deal kindly with him based on their covenant before the Lord (20:8-10).</a:t>
            </a:r>
          </a:p>
          <a:p>
            <a:pPr marL="568325" lvl="1" indent="-222250"/>
            <a:r>
              <a:rPr lang="en-US" altLang="en-US" sz="3000" i="1" dirty="0">
                <a:effectLst>
                  <a:outerShdw blurRad="38100" dist="38100" dir="2700000" algn="tl">
                    <a:srgbClr val="000000">
                      <a:alpha val="43137"/>
                    </a:srgbClr>
                  </a:outerShdw>
                </a:effectLst>
              </a:rPr>
              <a:t>If David is worthy of death, Jonathan should just go ahead and kill him now.</a:t>
            </a:r>
          </a:p>
          <a:p>
            <a:pPr marL="568325" lvl="1" indent="-222250"/>
            <a:r>
              <a:rPr lang="en-US" altLang="en-US" sz="3000" i="1" dirty="0">
                <a:effectLst>
                  <a:outerShdw blurRad="38100" dist="38100" dir="2700000" algn="tl">
                    <a:srgbClr val="000000">
                      <a:alpha val="43137"/>
                    </a:srgbClr>
                  </a:outerShdw>
                </a:effectLst>
              </a:rPr>
              <a:t>But Jonathan assures David that he will inform him of Saul’s intentions.</a:t>
            </a:r>
          </a:p>
          <a:p>
            <a:pPr marL="568325" lvl="1" indent="-222250"/>
            <a:r>
              <a:rPr lang="en-US" altLang="en-US" sz="3000" i="1" dirty="0">
                <a:effectLst>
                  <a:outerShdw blurRad="38100" dist="38100" dir="2700000" algn="tl">
                    <a:srgbClr val="000000">
                      <a:alpha val="43137"/>
                    </a:srgbClr>
                  </a:outerShdw>
                </a:effectLst>
              </a:rPr>
              <a:t>David asks, “Who will tell me if your father answers you roughly?” </a:t>
            </a:r>
          </a:p>
        </p:txBody>
      </p:sp>
    </p:spTree>
    <p:extLst>
      <p:ext uri="{BB962C8B-B14F-4D97-AF65-F5344CB8AC3E}">
        <p14:creationId xmlns:p14="http://schemas.microsoft.com/office/powerpoint/2010/main" val="424932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Effect transition="in" filter="fade">
                                      <p:cBhvr>
                                        <p:cTn id="19" dur="1000"/>
                                        <p:tgtEl>
                                          <p:spTgt spid="65538">
                                            <p:txEl>
                                              <p:pRg st="2" end="2"/>
                                            </p:txEl>
                                          </p:spTgt>
                                        </p:tgtEl>
                                      </p:cBhvr>
                                    </p:animEffect>
                                    <p:anim calcmode="lin" valueType="num">
                                      <p:cBhvr>
                                        <p:cTn id="20"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553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5538">
                                            <p:txEl>
                                              <p:pRg st="3" end="3"/>
                                            </p:txEl>
                                          </p:spTgt>
                                        </p:tgtEl>
                                        <p:attrNameLst>
                                          <p:attrName>style.visibility</p:attrName>
                                        </p:attrNameLst>
                                      </p:cBhvr>
                                      <p:to>
                                        <p:strVal val="visible"/>
                                      </p:to>
                                    </p:set>
                                    <p:animEffect transition="in" filter="fade">
                                      <p:cBhvr>
                                        <p:cTn id="24" dur="1000"/>
                                        <p:tgtEl>
                                          <p:spTgt spid="65538">
                                            <p:txEl>
                                              <p:pRg st="3" end="3"/>
                                            </p:txEl>
                                          </p:spTgt>
                                        </p:tgtEl>
                                      </p:cBhvr>
                                    </p:animEffect>
                                    <p:anim calcmode="lin" valueType="num">
                                      <p:cBhvr>
                                        <p:cTn id="25"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553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5538">
                                            <p:txEl>
                                              <p:pRg st="4" end="4"/>
                                            </p:txEl>
                                          </p:spTgt>
                                        </p:tgtEl>
                                        <p:attrNameLst>
                                          <p:attrName>style.visibility</p:attrName>
                                        </p:attrNameLst>
                                      </p:cBhvr>
                                      <p:to>
                                        <p:strVal val="visible"/>
                                      </p:to>
                                    </p:set>
                                    <p:animEffect transition="in" filter="fade">
                                      <p:cBhvr>
                                        <p:cTn id="29" dur="1000"/>
                                        <p:tgtEl>
                                          <p:spTgt spid="65538">
                                            <p:txEl>
                                              <p:pRg st="4" end="4"/>
                                            </p:txEl>
                                          </p:spTgt>
                                        </p:tgtEl>
                                      </p:cBhvr>
                                    </p:animEffect>
                                    <p:anim calcmode="lin" valueType="num">
                                      <p:cBhvr>
                                        <p:cTn id="30"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55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3"/>
            <a:ext cx="8925635" cy="954252"/>
          </a:xfrm>
        </p:spPr>
        <p:txBody>
          <a:bodyPr>
            <a:normAutofit/>
          </a:bodyPr>
          <a:lstStyle/>
          <a:p>
            <a:pPr algn="ctr"/>
            <a:r>
              <a:rPr lang="en-US" altLang="en-US" b="1" dirty="0">
                <a:latin typeface="+mn-lt"/>
              </a:rPr>
              <a:t>Jonathan Warns David </a:t>
            </a:r>
            <a:r>
              <a:rPr lang="en-US" altLang="en-US" sz="3200" b="1" dirty="0"/>
              <a:t>(1 Samuel 20)</a:t>
            </a:r>
            <a:endParaRPr lang="en-US" sz="4000" dirty="0">
              <a:latin typeface="+mn-lt"/>
            </a:endParaRPr>
          </a:p>
        </p:txBody>
      </p:sp>
      <p:sp>
        <p:nvSpPr>
          <p:cNvPr id="65538" name="Rectangle 2"/>
          <p:cNvSpPr>
            <a:spLocks noGrp="1" noChangeArrowheads="1"/>
          </p:cNvSpPr>
          <p:nvPr>
            <p:ph idx="1"/>
          </p:nvPr>
        </p:nvSpPr>
        <p:spPr>
          <a:xfrm>
            <a:off x="235528" y="940898"/>
            <a:ext cx="8553630" cy="5917102"/>
          </a:xfrm>
        </p:spPr>
        <p:txBody>
          <a:bodyPr>
            <a:normAutofit lnSpcReduction="10000"/>
          </a:bodyPr>
          <a:lstStyle/>
          <a:p>
            <a:pPr marL="341313" indent="-231775"/>
            <a:r>
              <a:rPr lang="en-US" altLang="en-US" sz="3000" b="1" dirty="0"/>
              <a:t>With God as witness, Jonathan and David make a covenant in the field (20:11-17).</a:t>
            </a:r>
          </a:p>
          <a:p>
            <a:pPr marL="568325" lvl="1" indent="-222250"/>
            <a:r>
              <a:rPr lang="en-US" altLang="en-US" sz="2800" i="1" dirty="0">
                <a:effectLst>
                  <a:outerShdw blurRad="38100" dist="38100" dir="2700000" algn="tl">
                    <a:srgbClr val="000000">
                      <a:alpha val="43137"/>
                    </a:srgbClr>
                  </a:outerShdw>
                </a:effectLst>
              </a:rPr>
              <a:t>Jonathan promises to inform David Saul’s intentions.</a:t>
            </a:r>
          </a:p>
          <a:p>
            <a:pPr marL="568325" lvl="1" indent="-222250"/>
            <a:r>
              <a:rPr lang="en-US" altLang="en-US" sz="2800" i="1" dirty="0">
                <a:effectLst>
                  <a:outerShdw blurRad="38100" dist="38100" dir="2700000" algn="tl">
                    <a:srgbClr val="000000">
                      <a:alpha val="43137"/>
                    </a:srgbClr>
                  </a:outerShdw>
                </a:effectLst>
              </a:rPr>
              <a:t>In return, David would not cut off his kindness from Jonathan and </a:t>
            </a:r>
            <a:r>
              <a:rPr lang="en-US" altLang="en-US" sz="2800" i="1" dirty="0">
                <a:solidFill>
                  <a:srgbClr val="800000"/>
                </a:solidFill>
                <a:effectLst>
                  <a:outerShdw blurRad="38100" dist="38100" dir="2700000" algn="tl">
                    <a:srgbClr val="000000">
                      <a:alpha val="43137"/>
                    </a:srgbClr>
                  </a:outerShdw>
                </a:effectLst>
              </a:rPr>
              <a:t>his household forever.</a:t>
            </a:r>
          </a:p>
          <a:p>
            <a:pPr marL="568325" lvl="1" indent="-222250"/>
            <a:r>
              <a:rPr lang="en-US" altLang="en-US" sz="2800" i="1" dirty="0">
                <a:effectLst>
                  <a:outerShdw blurRad="38100" dist="38100" dir="2700000" algn="tl">
                    <a:srgbClr val="000000">
                      <a:alpha val="43137"/>
                    </a:srgbClr>
                  </a:outerShdw>
                </a:effectLst>
              </a:rPr>
              <a:t>Jonathan loved David, so </a:t>
            </a:r>
            <a:r>
              <a:rPr lang="en-US" altLang="en-US" sz="2800" i="1" dirty="0">
                <a:solidFill>
                  <a:srgbClr val="800000"/>
                </a:solidFill>
                <a:effectLst>
                  <a:outerShdw blurRad="38100" dist="38100" dir="2700000" algn="tl">
                    <a:srgbClr val="000000">
                      <a:alpha val="43137"/>
                    </a:srgbClr>
                  </a:outerShdw>
                </a:effectLst>
              </a:rPr>
              <a:t>he made this covenant with “the house of David” </a:t>
            </a:r>
            <a:r>
              <a:rPr lang="en-US" altLang="en-US" sz="2800" i="1" dirty="0">
                <a:effectLst>
                  <a:outerShdw blurRad="38100" dist="38100" dir="2700000" algn="tl">
                    <a:srgbClr val="000000">
                      <a:alpha val="43137"/>
                    </a:srgbClr>
                  </a:outerShdw>
                </a:effectLst>
              </a:rPr>
              <a:t>and caused David to vow it.</a:t>
            </a:r>
          </a:p>
          <a:p>
            <a:pPr marL="341313" indent="-231775"/>
            <a:r>
              <a:rPr lang="en-US" altLang="en-US" sz="3000" b="1" dirty="0"/>
              <a:t>They make a plan for warning David (20:18-23).</a:t>
            </a:r>
          </a:p>
          <a:p>
            <a:pPr marL="568325" lvl="1" indent="-222250">
              <a:tabLst>
                <a:tab pos="568325" algn="l"/>
              </a:tabLst>
            </a:pPr>
            <a:r>
              <a:rPr lang="en-US" altLang="en-US" sz="2800" i="1" dirty="0">
                <a:effectLst>
                  <a:outerShdw blurRad="38100" dist="38100" dir="2700000" algn="tl">
                    <a:srgbClr val="000000">
                      <a:alpha val="43137"/>
                    </a:srgbClr>
                  </a:outerShdw>
                </a:effectLst>
              </a:rPr>
              <a:t>David will be missed at the New Moon feast.</a:t>
            </a:r>
          </a:p>
          <a:p>
            <a:pPr marL="568325" lvl="1" indent="-222250">
              <a:tabLst>
                <a:tab pos="568325" algn="l"/>
              </a:tabLst>
            </a:pPr>
            <a:r>
              <a:rPr lang="en-US" altLang="en-US" sz="2800" i="1" dirty="0">
                <a:effectLst>
                  <a:outerShdw blurRad="38100" dist="38100" dir="2700000" algn="tl">
                    <a:srgbClr val="000000">
                      <a:alpha val="43137"/>
                    </a:srgbClr>
                  </a:outerShdw>
                </a:effectLst>
              </a:rPr>
              <a:t>David is to stay away until the third day, then return to where he had hidden before by the stone Ezel.</a:t>
            </a:r>
          </a:p>
          <a:p>
            <a:pPr marL="568325" lvl="1" indent="-222250">
              <a:tabLst>
                <a:tab pos="568325" algn="l"/>
              </a:tabLst>
            </a:pPr>
            <a:r>
              <a:rPr lang="en-US" altLang="en-US" sz="2800" i="1" dirty="0">
                <a:effectLst>
                  <a:outerShdw blurRad="38100" dist="38100" dir="2700000" algn="tl">
                    <a:srgbClr val="000000">
                      <a:alpha val="43137"/>
                    </a:srgbClr>
                  </a:outerShdw>
                </a:effectLst>
              </a:rPr>
              <a:t>Jonathan will shoot three arrows to the side, and David will know if he is safe based on the instructions Jonathan gives a lad for finding the arrows.</a:t>
            </a:r>
          </a:p>
          <a:p>
            <a:pPr marL="798513" lvl="1" indent="-231775"/>
            <a:endParaRPr lang="en-US" altLang="en-US" sz="2600" i="1" dirty="0">
              <a:effectLst>
                <a:outerShdw blurRad="38100" dist="38100" dir="2700000" algn="tl">
                  <a:srgbClr val="000000">
                    <a:alpha val="43137"/>
                  </a:srgbClr>
                </a:outerShdw>
              </a:effectLst>
            </a:endParaRPr>
          </a:p>
          <a:p>
            <a:pPr marL="341313" indent="-231775"/>
            <a:endParaRPr lang="en-US" altLang="en-US" sz="3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54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fade">
                                      <p:cBhvr>
                                        <p:cTn id="12" dur="1000"/>
                                        <p:tgtEl>
                                          <p:spTgt spid="65538">
                                            <p:txEl>
                                              <p:pRg st="1" end="1"/>
                                            </p:txEl>
                                          </p:spTgt>
                                        </p:tgtEl>
                                      </p:cBhvr>
                                    </p:animEffect>
                                    <p:anim calcmode="lin" valueType="num">
                                      <p:cBhvr>
                                        <p:cTn id="13"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553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5538">
                                            <p:txEl>
                                              <p:pRg st="2" end="2"/>
                                            </p:txEl>
                                          </p:spTgt>
                                        </p:tgtEl>
                                        <p:attrNameLst>
                                          <p:attrName>style.visibility</p:attrName>
                                        </p:attrNameLst>
                                      </p:cBhvr>
                                      <p:to>
                                        <p:strVal val="visible"/>
                                      </p:to>
                                    </p:set>
                                    <p:animEffect transition="in" filter="fade">
                                      <p:cBhvr>
                                        <p:cTn id="17" dur="1000"/>
                                        <p:tgtEl>
                                          <p:spTgt spid="65538">
                                            <p:txEl>
                                              <p:pRg st="2" end="2"/>
                                            </p:txEl>
                                          </p:spTgt>
                                        </p:tgtEl>
                                      </p:cBhvr>
                                    </p:animEffect>
                                    <p:anim calcmode="lin" valueType="num">
                                      <p:cBhvr>
                                        <p:cTn id="18"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553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5538">
                                            <p:txEl>
                                              <p:pRg st="3" end="3"/>
                                            </p:txEl>
                                          </p:spTgt>
                                        </p:tgtEl>
                                        <p:attrNameLst>
                                          <p:attrName>style.visibility</p:attrName>
                                        </p:attrNameLst>
                                      </p:cBhvr>
                                      <p:to>
                                        <p:strVal val="visible"/>
                                      </p:to>
                                    </p:set>
                                    <p:animEffect transition="in" filter="fade">
                                      <p:cBhvr>
                                        <p:cTn id="22" dur="1000"/>
                                        <p:tgtEl>
                                          <p:spTgt spid="65538">
                                            <p:txEl>
                                              <p:pRg st="3" end="3"/>
                                            </p:txEl>
                                          </p:spTgt>
                                        </p:tgtEl>
                                      </p:cBhvr>
                                    </p:animEffect>
                                    <p:anim calcmode="lin" valueType="num">
                                      <p:cBhvr>
                                        <p:cTn id="23"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5538">
                                            <p:txEl>
                                              <p:pRg st="4" end="4"/>
                                            </p:txEl>
                                          </p:spTgt>
                                        </p:tgtEl>
                                        <p:attrNameLst>
                                          <p:attrName>style.visibility</p:attrName>
                                        </p:attrNameLst>
                                      </p:cBhvr>
                                      <p:to>
                                        <p:strVal val="visible"/>
                                      </p:to>
                                    </p:set>
                                    <p:animEffect transition="in" filter="fade">
                                      <p:cBhvr>
                                        <p:cTn id="29" dur="1000"/>
                                        <p:tgtEl>
                                          <p:spTgt spid="65538">
                                            <p:txEl>
                                              <p:pRg st="4" end="4"/>
                                            </p:txEl>
                                          </p:spTgt>
                                        </p:tgtEl>
                                      </p:cBhvr>
                                    </p:animEffect>
                                    <p:anim calcmode="lin" valueType="num">
                                      <p:cBhvr>
                                        <p:cTn id="30"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5538">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538">
                                            <p:txEl>
                                              <p:pRg st="5" end="5"/>
                                            </p:txEl>
                                          </p:spTgt>
                                        </p:tgtEl>
                                        <p:attrNameLst>
                                          <p:attrName>style.visibility</p:attrName>
                                        </p:attrNameLst>
                                      </p:cBhvr>
                                      <p:to>
                                        <p:strVal val="visible"/>
                                      </p:to>
                                    </p:set>
                                    <p:animEffect transition="in" filter="fade">
                                      <p:cBhvr>
                                        <p:cTn id="34" dur="1000"/>
                                        <p:tgtEl>
                                          <p:spTgt spid="65538">
                                            <p:txEl>
                                              <p:pRg st="5" end="5"/>
                                            </p:txEl>
                                          </p:spTgt>
                                        </p:tgtEl>
                                      </p:cBhvr>
                                    </p:animEffect>
                                    <p:anim calcmode="lin" valueType="num">
                                      <p:cBhvr>
                                        <p:cTn id="35" dur="1000" fill="hold"/>
                                        <p:tgtEl>
                                          <p:spTgt spid="6553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5538">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5538">
                                            <p:txEl>
                                              <p:pRg st="6" end="6"/>
                                            </p:txEl>
                                          </p:spTgt>
                                        </p:tgtEl>
                                        <p:attrNameLst>
                                          <p:attrName>style.visibility</p:attrName>
                                        </p:attrNameLst>
                                      </p:cBhvr>
                                      <p:to>
                                        <p:strVal val="visible"/>
                                      </p:to>
                                    </p:set>
                                    <p:animEffect transition="in" filter="fade">
                                      <p:cBhvr>
                                        <p:cTn id="39" dur="1000"/>
                                        <p:tgtEl>
                                          <p:spTgt spid="65538">
                                            <p:txEl>
                                              <p:pRg st="6" end="6"/>
                                            </p:txEl>
                                          </p:spTgt>
                                        </p:tgtEl>
                                      </p:cBhvr>
                                    </p:animEffect>
                                    <p:anim calcmode="lin" valueType="num">
                                      <p:cBhvr>
                                        <p:cTn id="40" dur="1000" fill="hold"/>
                                        <p:tgtEl>
                                          <p:spTgt spid="65538">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5538">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5538">
                                            <p:txEl>
                                              <p:pRg st="7" end="7"/>
                                            </p:txEl>
                                          </p:spTgt>
                                        </p:tgtEl>
                                        <p:attrNameLst>
                                          <p:attrName>style.visibility</p:attrName>
                                        </p:attrNameLst>
                                      </p:cBhvr>
                                      <p:to>
                                        <p:strVal val="visible"/>
                                      </p:to>
                                    </p:set>
                                    <p:animEffect transition="in" filter="fade">
                                      <p:cBhvr>
                                        <p:cTn id="44" dur="1000"/>
                                        <p:tgtEl>
                                          <p:spTgt spid="65538">
                                            <p:txEl>
                                              <p:pRg st="7" end="7"/>
                                            </p:txEl>
                                          </p:spTgt>
                                        </p:tgtEl>
                                      </p:cBhvr>
                                    </p:animEffect>
                                    <p:anim calcmode="lin" valueType="num">
                                      <p:cBhvr>
                                        <p:cTn id="45" dur="1000" fill="hold"/>
                                        <p:tgtEl>
                                          <p:spTgt spid="6553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553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3"/>
            <a:ext cx="8925635" cy="954252"/>
          </a:xfrm>
        </p:spPr>
        <p:txBody>
          <a:bodyPr>
            <a:normAutofit/>
          </a:bodyPr>
          <a:lstStyle/>
          <a:p>
            <a:pPr algn="ctr"/>
            <a:r>
              <a:rPr lang="en-US" altLang="en-US" b="1" dirty="0">
                <a:latin typeface="+mn-lt"/>
              </a:rPr>
              <a:t>Jonathan Warns David </a:t>
            </a:r>
            <a:r>
              <a:rPr lang="en-US" altLang="en-US" sz="3200" b="1" dirty="0"/>
              <a:t>(1 Samuel 20)</a:t>
            </a:r>
            <a:endParaRPr lang="en-US" sz="4000" dirty="0">
              <a:latin typeface="+mn-lt"/>
            </a:endParaRPr>
          </a:p>
        </p:txBody>
      </p:sp>
      <p:sp>
        <p:nvSpPr>
          <p:cNvPr id="65538" name="Rectangle 2"/>
          <p:cNvSpPr>
            <a:spLocks noGrp="1" noChangeArrowheads="1"/>
          </p:cNvSpPr>
          <p:nvPr>
            <p:ph idx="1"/>
          </p:nvPr>
        </p:nvSpPr>
        <p:spPr>
          <a:xfrm>
            <a:off x="382136" y="940898"/>
            <a:ext cx="8407021" cy="5917102"/>
          </a:xfrm>
        </p:spPr>
        <p:txBody>
          <a:bodyPr>
            <a:normAutofit fontScale="92500" lnSpcReduction="10000"/>
          </a:bodyPr>
          <a:lstStyle/>
          <a:p>
            <a:pPr marL="341313" indent="-231775"/>
            <a:r>
              <a:rPr lang="en-US" altLang="en-US" sz="3500" b="1" dirty="0"/>
              <a:t>Saul discloses his intentions (20:24-34).</a:t>
            </a:r>
          </a:p>
          <a:p>
            <a:pPr marL="623888" lvl="1" indent="-277813"/>
            <a:r>
              <a:rPr lang="en-US" altLang="en-US" sz="3000" dirty="0">
                <a:effectLst>
                  <a:outerShdw blurRad="38100" dist="38100" dir="2700000" algn="tl">
                    <a:srgbClr val="000000">
                      <a:alpha val="43137"/>
                    </a:srgbClr>
                  </a:outerShdw>
                </a:effectLst>
              </a:rPr>
              <a:t>On the first day of the feast, Saul assumes David is absent due to uncleanness. On the second day, He inquires why David is absent.</a:t>
            </a:r>
          </a:p>
          <a:p>
            <a:pPr marL="623888" lvl="1" indent="-277813"/>
            <a:r>
              <a:rPr lang="en-US" altLang="en-US" sz="3000" dirty="0">
                <a:effectLst>
                  <a:outerShdw blurRad="38100" dist="38100" dir="2700000" algn="tl">
                    <a:srgbClr val="000000">
                      <a:alpha val="43137"/>
                    </a:srgbClr>
                  </a:outerShdw>
                </a:effectLst>
              </a:rPr>
              <a:t>Jonathan uses the made-up excuse that David has gone to be with his brothers in Bethlehem.</a:t>
            </a:r>
          </a:p>
          <a:p>
            <a:pPr marL="623888" lvl="1" indent="-277813"/>
            <a:r>
              <a:rPr lang="en-US" altLang="en-US" sz="3000" dirty="0">
                <a:effectLst>
                  <a:outerShdw blurRad="38100" dist="38100" dir="2700000" algn="tl">
                    <a:srgbClr val="000000">
                      <a:alpha val="43137"/>
                    </a:srgbClr>
                  </a:outerShdw>
                </a:effectLst>
              </a:rPr>
              <a:t>Saul’s anger is aroused against Jonathan.</a:t>
            </a:r>
          </a:p>
          <a:p>
            <a:pPr marL="858838" lvl="2" indent="-290513"/>
            <a:r>
              <a:rPr lang="en-US" altLang="en-US" sz="3000" i="1" dirty="0">
                <a:effectLst>
                  <a:outerShdw blurRad="38100" dist="38100" dir="2700000" algn="tl">
                    <a:srgbClr val="000000">
                      <a:alpha val="43137"/>
                    </a:srgbClr>
                  </a:outerShdw>
                </a:effectLst>
              </a:rPr>
              <a:t>Saul calls Jonathan the son of a vile woman.</a:t>
            </a:r>
          </a:p>
          <a:p>
            <a:pPr marL="858838" lvl="2" indent="-290513"/>
            <a:r>
              <a:rPr lang="en-US" altLang="en-US" sz="3000" i="1" dirty="0">
                <a:effectLst>
                  <a:outerShdw blurRad="38100" dist="38100" dir="2700000" algn="tl">
                    <a:srgbClr val="000000">
                      <a:alpha val="43137"/>
                    </a:srgbClr>
                  </a:outerShdw>
                </a:effectLst>
              </a:rPr>
              <a:t>Saul says that </a:t>
            </a:r>
            <a:r>
              <a:rPr lang="en-US" altLang="en-US" sz="3000" i="1" dirty="0">
                <a:solidFill>
                  <a:srgbClr val="800000"/>
                </a:solidFill>
                <a:effectLst>
                  <a:outerShdw blurRad="38100" dist="38100" dir="2700000" algn="tl">
                    <a:srgbClr val="000000">
                      <a:alpha val="43137"/>
                    </a:srgbClr>
                  </a:outerShdw>
                </a:effectLst>
              </a:rPr>
              <a:t>as long as David “lives on the earth, you shall not be established, nor your kingdom. Now therefore, send and bring him to me, for he shall surely die." </a:t>
            </a:r>
          </a:p>
          <a:p>
            <a:pPr marL="623888" lvl="1" indent="-277813"/>
            <a:r>
              <a:rPr lang="en-US" altLang="en-US" sz="3000" dirty="0">
                <a:effectLst>
                  <a:outerShdw blurRad="38100" dist="38100" dir="2700000" algn="tl">
                    <a:srgbClr val="000000">
                      <a:alpha val="43137"/>
                    </a:srgbClr>
                  </a:outerShdw>
                </a:effectLst>
              </a:rPr>
              <a:t>Jonathan asks what had David done.</a:t>
            </a:r>
          </a:p>
          <a:p>
            <a:pPr marL="623888" lvl="1" indent="-277813"/>
            <a:r>
              <a:rPr lang="en-US" altLang="en-US" sz="3000" dirty="0">
                <a:effectLst>
                  <a:outerShdw blurRad="38100" dist="38100" dir="2700000" algn="tl">
                    <a:srgbClr val="000000">
                      <a:alpha val="43137"/>
                    </a:srgbClr>
                  </a:outerShdw>
                </a:effectLst>
              </a:rPr>
              <a:t>Saul hurls his spear at his own son!</a:t>
            </a:r>
          </a:p>
          <a:p>
            <a:pPr marL="623888" lvl="1" indent="-277813"/>
            <a:r>
              <a:rPr lang="en-US" altLang="en-US" sz="3000" dirty="0">
                <a:effectLst>
                  <a:outerShdw blurRad="38100" dist="38100" dir="2700000" algn="tl">
                    <a:srgbClr val="000000">
                      <a:alpha val="43137"/>
                    </a:srgbClr>
                  </a:outerShdw>
                </a:effectLst>
              </a:rPr>
              <a:t>Jonathan leaves, angry, upset, and grieved for David.</a:t>
            </a:r>
          </a:p>
          <a:p>
            <a:pPr marL="798513" lvl="1" indent="-231775"/>
            <a:endParaRPr lang="en-US" altLang="en-US" sz="2600" i="1" dirty="0">
              <a:effectLst>
                <a:outerShdw blurRad="38100" dist="38100" dir="2700000" algn="tl">
                  <a:srgbClr val="000000">
                    <a:alpha val="43137"/>
                  </a:srgbClr>
                </a:outerShdw>
              </a:effectLst>
            </a:endParaRPr>
          </a:p>
          <a:p>
            <a:pPr marL="109538" indent="0">
              <a:buNone/>
            </a:pPr>
            <a:endParaRPr lang="en-US" altLang="en-US" sz="3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066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fade">
                                      <p:cBhvr>
                                        <p:cTn id="12" dur="1000"/>
                                        <p:tgtEl>
                                          <p:spTgt spid="65538">
                                            <p:txEl>
                                              <p:pRg st="1" end="1"/>
                                            </p:txEl>
                                          </p:spTgt>
                                        </p:tgtEl>
                                      </p:cBhvr>
                                    </p:animEffect>
                                    <p:anim calcmode="lin" valueType="num">
                                      <p:cBhvr>
                                        <p:cTn id="13"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553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5538">
                                            <p:txEl>
                                              <p:pRg st="2" end="2"/>
                                            </p:txEl>
                                          </p:spTgt>
                                        </p:tgtEl>
                                        <p:attrNameLst>
                                          <p:attrName>style.visibility</p:attrName>
                                        </p:attrNameLst>
                                      </p:cBhvr>
                                      <p:to>
                                        <p:strVal val="visible"/>
                                      </p:to>
                                    </p:set>
                                    <p:animEffect transition="in" filter="fade">
                                      <p:cBhvr>
                                        <p:cTn id="17" dur="1000"/>
                                        <p:tgtEl>
                                          <p:spTgt spid="65538">
                                            <p:txEl>
                                              <p:pRg st="2" end="2"/>
                                            </p:txEl>
                                          </p:spTgt>
                                        </p:tgtEl>
                                      </p:cBhvr>
                                    </p:animEffect>
                                    <p:anim calcmode="lin" valueType="num">
                                      <p:cBhvr>
                                        <p:cTn id="18"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55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5538">
                                            <p:txEl>
                                              <p:pRg st="3" end="3"/>
                                            </p:txEl>
                                          </p:spTgt>
                                        </p:tgtEl>
                                        <p:attrNameLst>
                                          <p:attrName>style.visibility</p:attrName>
                                        </p:attrNameLst>
                                      </p:cBhvr>
                                      <p:to>
                                        <p:strVal val="visible"/>
                                      </p:to>
                                    </p:set>
                                    <p:animEffect transition="in" filter="fade">
                                      <p:cBhvr>
                                        <p:cTn id="24" dur="1000"/>
                                        <p:tgtEl>
                                          <p:spTgt spid="65538">
                                            <p:txEl>
                                              <p:pRg st="3" end="3"/>
                                            </p:txEl>
                                          </p:spTgt>
                                        </p:tgtEl>
                                      </p:cBhvr>
                                    </p:animEffect>
                                    <p:anim calcmode="lin" valueType="num">
                                      <p:cBhvr>
                                        <p:cTn id="25"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553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5538">
                                            <p:txEl>
                                              <p:pRg st="4" end="4"/>
                                            </p:txEl>
                                          </p:spTgt>
                                        </p:tgtEl>
                                        <p:attrNameLst>
                                          <p:attrName>style.visibility</p:attrName>
                                        </p:attrNameLst>
                                      </p:cBhvr>
                                      <p:to>
                                        <p:strVal val="visible"/>
                                      </p:to>
                                    </p:set>
                                    <p:animEffect transition="in" filter="fade">
                                      <p:cBhvr>
                                        <p:cTn id="29" dur="1000"/>
                                        <p:tgtEl>
                                          <p:spTgt spid="65538">
                                            <p:txEl>
                                              <p:pRg st="4" end="4"/>
                                            </p:txEl>
                                          </p:spTgt>
                                        </p:tgtEl>
                                      </p:cBhvr>
                                    </p:animEffect>
                                    <p:anim calcmode="lin" valueType="num">
                                      <p:cBhvr>
                                        <p:cTn id="30"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5538">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538">
                                            <p:txEl>
                                              <p:pRg st="5" end="5"/>
                                            </p:txEl>
                                          </p:spTgt>
                                        </p:tgtEl>
                                        <p:attrNameLst>
                                          <p:attrName>style.visibility</p:attrName>
                                        </p:attrNameLst>
                                      </p:cBhvr>
                                      <p:to>
                                        <p:strVal val="visible"/>
                                      </p:to>
                                    </p:set>
                                    <p:animEffect transition="in" filter="fade">
                                      <p:cBhvr>
                                        <p:cTn id="34" dur="1000"/>
                                        <p:tgtEl>
                                          <p:spTgt spid="65538">
                                            <p:txEl>
                                              <p:pRg st="5" end="5"/>
                                            </p:txEl>
                                          </p:spTgt>
                                        </p:tgtEl>
                                      </p:cBhvr>
                                    </p:animEffect>
                                    <p:anim calcmode="lin" valueType="num">
                                      <p:cBhvr>
                                        <p:cTn id="35" dur="1000" fill="hold"/>
                                        <p:tgtEl>
                                          <p:spTgt spid="6553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55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5538">
                                            <p:txEl>
                                              <p:pRg st="6" end="6"/>
                                            </p:txEl>
                                          </p:spTgt>
                                        </p:tgtEl>
                                        <p:attrNameLst>
                                          <p:attrName>style.visibility</p:attrName>
                                        </p:attrNameLst>
                                      </p:cBhvr>
                                      <p:to>
                                        <p:strVal val="visible"/>
                                      </p:to>
                                    </p:set>
                                    <p:animEffect transition="in" filter="fade">
                                      <p:cBhvr>
                                        <p:cTn id="41" dur="1000"/>
                                        <p:tgtEl>
                                          <p:spTgt spid="65538">
                                            <p:txEl>
                                              <p:pRg st="6" end="6"/>
                                            </p:txEl>
                                          </p:spTgt>
                                        </p:tgtEl>
                                      </p:cBhvr>
                                    </p:animEffect>
                                    <p:anim calcmode="lin" valueType="num">
                                      <p:cBhvr>
                                        <p:cTn id="42" dur="1000" fill="hold"/>
                                        <p:tgtEl>
                                          <p:spTgt spid="6553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5538">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5538">
                                            <p:txEl>
                                              <p:pRg st="7" end="7"/>
                                            </p:txEl>
                                          </p:spTgt>
                                        </p:tgtEl>
                                        <p:attrNameLst>
                                          <p:attrName>style.visibility</p:attrName>
                                        </p:attrNameLst>
                                      </p:cBhvr>
                                      <p:to>
                                        <p:strVal val="visible"/>
                                      </p:to>
                                    </p:set>
                                    <p:animEffect transition="in" filter="fade">
                                      <p:cBhvr>
                                        <p:cTn id="46" dur="1000"/>
                                        <p:tgtEl>
                                          <p:spTgt spid="65538">
                                            <p:txEl>
                                              <p:pRg st="7" end="7"/>
                                            </p:txEl>
                                          </p:spTgt>
                                        </p:tgtEl>
                                      </p:cBhvr>
                                    </p:animEffect>
                                    <p:anim calcmode="lin" valueType="num">
                                      <p:cBhvr>
                                        <p:cTn id="47" dur="1000" fill="hold"/>
                                        <p:tgtEl>
                                          <p:spTgt spid="65538">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5538">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5538">
                                            <p:txEl>
                                              <p:pRg st="8" end="8"/>
                                            </p:txEl>
                                          </p:spTgt>
                                        </p:tgtEl>
                                        <p:attrNameLst>
                                          <p:attrName>style.visibility</p:attrName>
                                        </p:attrNameLst>
                                      </p:cBhvr>
                                      <p:to>
                                        <p:strVal val="visible"/>
                                      </p:to>
                                    </p:set>
                                    <p:animEffect transition="in" filter="fade">
                                      <p:cBhvr>
                                        <p:cTn id="51" dur="1000"/>
                                        <p:tgtEl>
                                          <p:spTgt spid="65538">
                                            <p:txEl>
                                              <p:pRg st="8" end="8"/>
                                            </p:txEl>
                                          </p:spTgt>
                                        </p:tgtEl>
                                      </p:cBhvr>
                                    </p:animEffect>
                                    <p:anim calcmode="lin" valueType="num">
                                      <p:cBhvr>
                                        <p:cTn id="52" dur="1000" fill="hold"/>
                                        <p:tgtEl>
                                          <p:spTgt spid="65538">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553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3"/>
            <a:ext cx="8925635" cy="954252"/>
          </a:xfrm>
        </p:spPr>
        <p:txBody>
          <a:bodyPr>
            <a:normAutofit/>
          </a:bodyPr>
          <a:lstStyle/>
          <a:p>
            <a:pPr algn="ctr"/>
            <a:r>
              <a:rPr lang="en-US" altLang="en-US" b="1" dirty="0">
                <a:latin typeface="+mn-lt"/>
              </a:rPr>
              <a:t>Jonathan Warns David </a:t>
            </a:r>
            <a:r>
              <a:rPr lang="en-US" altLang="en-US" sz="3200" b="1" dirty="0"/>
              <a:t>(1 Samuel 20)</a:t>
            </a:r>
            <a:endParaRPr lang="en-US" sz="4000" dirty="0">
              <a:latin typeface="+mn-lt"/>
            </a:endParaRPr>
          </a:p>
        </p:txBody>
      </p:sp>
      <p:sp>
        <p:nvSpPr>
          <p:cNvPr id="65538" name="Rectangle 2"/>
          <p:cNvSpPr>
            <a:spLocks noGrp="1" noChangeArrowheads="1"/>
          </p:cNvSpPr>
          <p:nvPr>
            <p:ph idx="1"/>
          </p:nvPr>
        </p:nvSpPr>
        <p:spPr>
          <a:xfrm>
            <a:off x="382136" y="940898"/>
            <a:ext cx="8407021" cy="5917102"/>
          </a:xfrm>
        </p:spPr>
        <p:txBody>
          <a:bodyPr>
            <a:normAutofit/>
          </a:bodyPr>
          <a:lstStyle/>
          <a:p>
            <a:pPr marL="341313" indent="-231775"/>
            <a:r>
              <a:rPr lang="en-US" altLang="en-US" sz="3000" b="1" dirty="0"/>
              <a:t>Jonathan and David meet and grieve (20:35-42).</a:t>
            </a:r>
          </a:p>
          <a:p>
            <a:pPr marL="623888" lvl="1" indent="-277813"/>
            <a:r>
              <a:rPr lang="en-US" altLang="en-US" sz="3000" dirty="0">
                <a:effectLst>
                  <a:outerShdw blurRad="38100" dist="38100" dir="2700000" algn="tl">
                    <a:srgbClr val="000000">
                      <a:alpha val="43137"/>
                    </a:srgbClr>
                  </a:outerShdw>
                </a:effectLst>
              </a:rPr>
              <a:t>In the morning, Jonathan returns with a lad whom he instructs to find the arrows he shoots.</a:t>
            </a:r>
          </a:p>
          <a:p>
            <a:pPr marL="858838" lvl="2" indent="-290513"/>
            <a:r>
              <a:rPr lang="en-US" altLang="en-US" sz="2800" i="1" dirty="0">
                <a:effectLst>
                  <a:outerShdw blurRad="38100" dist="38100" dir="2700000" algn="tl">
                    <a:srgbClr val="000000">
                      <a:alpha val="43137"/>
                    </a:srgbClr>
                  </a:outerShdw>
                </a:effectLst>
              </a:rPr>
              <a:t>Per their prearranged signal, Jonathan lets David know that all is not well.  Saul wants him dead.</a:t>
            </a:r>
          </a:p>
          <a:p>
            <a:pPr marL="858838" lvl="2" indent="-290513"/>
            <a:r>
              <a:rPr lang="en-US" altLang="en-US" sz="2800" i="1" dirty="0">
                <a:effectLst>
                  <a:outerShdw blurRad="38100" dist="38100" dir="2700000" algn="tl">
                    <a:srgbClr val="000000">
                      <a:alpha val="43137"/>
                    </a:srgbClr>
                  </a:outerShdw>
                </a:effectLst>
              </a:rPr>
              <a:t>Jonathan </a:t>
            </a:r>
            <a:r>
              <a:rPr lang="en-US" altLang="en-US" sz="2800" i="1">
                <a:effectLst>
                  <a:outerShdw blurRad="38100" dist="38100" dir="2700000" algn="tl">
                    <a:srgbClr val="000000">
                      <a:alpha val="43137"/>
                    </a:srgbClr>
                  </a:outerShdw>
                </a:effectLst>
              </a:rPr>
              <a:t>sends the </a:t>
            </a:r>
            <a:r>
              <a:rPr lang="en-US" altLang="en-US" sz="2800" i="1" dirty="0">
                <a:effectLst>
                  <a:outerShdw blurRad="38100" dist="38100" dir="2700000" algn="tl">
                    <a:srgbClr val="000000">
                      <a:alpha val="43137"/>
                    </a:srgbClr>
                  </a:outerShdw>
                </a:effectLst>
              </a:rPr>
              <a:t>lad back to the city with his weapons. </a:t>
            </a:r>
            <a:endParaRPr lang="en-US" altLang="en-US" sz="2800" dirty="0">
              <a:effectLst>
                <a:outerShdw blurRad="38100" dist="38100" dir="2700000" algn="tl">
                  <a:srgbClr val="000000">
                    <a:alpha val="43137"/>
                  </a:srgbClr>
                </a:outerShdw>
              </a:effectLst>
            </a:endParaRPr>
          </a:p>
          <a:p>
            <a:pPr marL="623888" lvl="1" indent="-277813"/>
            <a:r>
              <a:rPr lang="en-US" altLang="en-US" sz="3000" dirty="0">
                <a:effectLst>
                  <a:outerShdw blurRad="38100" dist="38100" dir="2700000" algn="tl">
                    <a:srgbClr val="000000">
                      <a:alpha val="43137"/>
                    </a:srgbClr>
                  </a:outerShdw>
                </a:effectLst>
              </a:rPr>
              <a:t>Jonathan and David meet, kiss, and weep together, with David weeping the most.</a:t>
            </a:r>
          </a:p>
          <a:p>
            <a:pPr marL="623888" lvl="1" indent="-277813"/>
            <a:r>
              <a:rPr lang="en-US" altLang="en-US" sz="3000" dirty="0">
                <a:effectLst>
                  <a:outerShdw blurRad="38100" dist="38100" dir="2700000" algn="tl">
                    <a:srgbClr val="000000">
                      <a:alpha val="43137"/>
                    </a:srgbClr>
                  </a:outerShdw>
                </a:effectLst>
              </a:rPr>
              <a:t>Jonathan says, </a:t>
            </a:r>
            <a:r>
              <a:rPr lang="en-US" altLang="en-US" sz="3000" i="1" dirty="0">
                <a:solidFill>
                  <a:srgbClr val="800000"/>
                </a:solidFill>
                <a:effectLst>
                  <a:outerShdw blurRad="38100" dist="38100" dir="2700000" algn="tl">
                    <a:srgbClr val="000000">
                      <a:alpha val="43137"/>
                    </a:srgbClr>
                  </a:outerShdw>
                </a:effectLst>
              </a:rPr>
              <a:t>"Go in peace, since we have both sworn in the name of the LORD, saying, 'May the LORD be between you and me, and between your descendants and my descendants, forever.”</a:t>
            </a:r>
          </a:p>
          <a:p>
            <a:pPr marL="109538" indent="0">
              <a:buNone/>
            </a:pPr>
            <a:endParaRPr lang="en-US" altLang="en-US" sz="3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634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Effect transition="in" filter="fade">
                                      <p:cBhvr>
                                        <p:cTn id="19" dur="1000"/>
                                        <p:tgtEl>
                                          <p:spTgt spid="65538">
                                            <p:txEl>
                                              <p:pRg st="2" end="2"/>
                                            </p:txEl>
                                          </p:spTgt>
                                        </p:tgtEl>
                                      </p:cBhvr>
                                    </p:animEffect>
                                    <p:anim calcmode="lin" valueType="num">
                                      <p:cBhvr>
                                        <p:cTn id="20"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553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5538">
                                            <p:txEl>
                                              <p:pRg st="3" end="3"/>
                                            </p:txEl>
                                          </p:spTgt>
                                        </p:tgtEl>
                                        <p:attrNameLst>
                                          <p:attrName>style.visibility</p:attrName>
                                        </p:attrNameLst>
                                      </p:cBhvr>
                                      <p:to>
                                        <p:strVal val="visible"/>
                                      </p:to>
                                    </p:set>
                                    <p:animEffect transition="in" filter="fade">
                                      <p:cBhvr>
                                        <p:cTn id="24" dur="1000"/>
                                        <p:tgtEl>
                                          <p:spTgt spid="65538">
                                            <p:txEl>
                                              <p:pRg st="3" end="3"/>
                                            </p:txEl>
                                          </p:spTgt>
                                        </p:tgtEl>
                                      </p:cBhvr>
                                    </p:animEffect>
                                    <p:anim calcmode="lin" valueType="num">
                                      <p:cBhvr>
                                        <p:cTn id="25"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5538">
                                            <p:txEl>
                                              <p:pRg st="4" end="4"/>
                                            </p:txEl>
                                          </p:spTgt>
                                        </p:tgtEl>
                                        <p:attrNameLst>
                                          <p:attrName>style.visibility</p:attrName>
                                        </p:attrNameLst>
                                      </p:cBhvr>
                                      <p:to>
                                        <p:strVal val="visible"/>
                                      </p:to>
                                    </p:set>
                                    <p:animEffect transition="in" filter="fade">
                                      <p:cBhvr>
                                        <p:cTn id="31" dur="1000"/>
                                        <p:tgtEl>
                                          <p:spTgt spid="65538">
                                            <p:txEl>
                                              <p:pRg st="4" end="4"/>
                                            </p:txEl>
                                          </p:spTgt>
                                        </p:tgtEl>
                                      </p:cBhvr>
                                    </p:animEffect>
                                    <p:anim calcmode="lin" valueType="num">
                                      <p:cBhvr>
                                        <p:cTn id="32"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55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5538">
                                            <p:txEl>
                                              <p:pRg st="5" end="5"/>
                                            </p:txEl>
                                          </p:spTgt>
                                        </p:tgtEl>
                                        <p:attrNameLst>
                                          <p:attrName>style.visibility</p:attrName>
                                        </p:attrNameLst>
                                      </p:cBhvr>
                                      <p:to>
                                        <p:strVal val="visible"/>
                                      </p:to>
                                    </p:set>
                                    <p:animEffect transition="in" filter="fade">
                                      <p:cBhvr>
                                        <p:cTn id="38" dur="1000"/>
                                        <p:tgtEl>
                                          <p:spTgt spid="65538">
                                            <p:txEl>
                                              <p:pRg st="5" end="5"/>
                                            </p:txEl>
                                          </p:spTgt>
                                        </p:tgtEl>
                                      </p:cBhvr>
                                    </p:animEffect>
                                    <p:anim calcmode="lin" valueType="num">
                                      <p:cBhvr>
                                        <p:cTn id="39" dur="1000" fill="hold"/>
                                        <p:tgtEl>
                                          <p:spTgt spid="65538">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55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idx="1"/>
          </p:nvPr>
        </p:nvSpPr>
        <p:spPr>
          <a:xfrm>
            <a:off x="356261" y="1056904"/>
            <a:ext cx="4215739" cy="5801096"/>
          </a:xfrm>
        </p:spPr>
        <p:txBody>
          <a:bodyPr>
            <a:normAutofit/>
          </a:bodyPr>
          <a:lstStyle/>
          <a:p>
            <a:pPr marL="0" indent="0">
              <a:buNone/>
            </a:pPr>
            <a:endParaRPr lang="en-US" altLang="en-US" sz="3000" dirty="0"/>
          </a:p>
        </p:txBody>
      </p:sp>
      <p:pic>
        <p:nvPicPr>
          <p:cNvPr id="2" name="Picture 1">
            <a:extLst>
              <a:ext uri="{FF2B5EF4-FFF2-40B4-BE49-F238E27FC236}">
                <a16:creationId xmlns:a16="http://schemas.microsoft.com/office/drawing/2014/main" id="{EC899CD3-DEDD-C86C-B344-28A1FA497F4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Effect>
                      <a14:brightnessContrast bright="-10000" contrast="40000"/>
                    </a14:imgEffect>
                  </a14:imgLayer>
                </a14:imgProps>
              </a:ext>
            </a:extLst>
          </a:blip>
          <a:srcRect l="32274" t="37575" r="20716" b="34205"/>
          <a:stretch/>
        </p:blipFill>
        <p:spPr>
          <a:xfrm>
            <a:off x="0" y="0"/>
            <a:ext cx="9144000" cy="7371211"/>
          </a:xfrm>
          <a:prstGeom prst="rect">
            <a:avLst/>
          </a:prstGeom>
        </p:spPr>
      </p:pic>
      <p:sp>
        <p:nvSpPr>
          <p:cNvPr id="5" name="Title 4">
            <a:extLst>
              <a:ext uri="{FF2B5EF4-FFF2-40B4-BE49-F238E27FC236}">
                <a16:creationId xmlns:a16="http://schemas.microsoft.com/office/drawing/2014/main" id="{2307995C-078F-0F18-FB8C-B557052DD882}"/>
              </a:ext>
            </a:extLst>
          </p:cNvPr>
          <p:cNvSpPr>
            <a:spLocks noGrp="1"/>
          </p:cNvSpPr>
          <p:nvPr>
            <p:ph type="title"/>
          </p:nvPr>
        </p:nvSpPr>
        <p:spPr>
          <a:xfrm>
            <a:off x="3283140" y="1620720"/>
            <a:ext cx="3574860" cy="1325563"/>
          </a:xfrm>
          <a:solidFill>
            <a:srgbClr val="FFFF00"/>
          </a:solidFill>
        </p:spPr>
        <p:txBody>
          <a:bodyPr>
            <a:normAutofit/>
          </a:bodyPr>
          <a:lstStyle/>
          <a:p>
            <a:pPr algn="ctr"/>
            <a:r>
              <a:rPr lang="en-US" b="1" dirty="0">
                <a:latin typeface="+mn-lt"/>
              </a:rPr>
              <a:t>Geography of   1 Samuel 21</a:t>
            </a:r>
          </a:p>
        </p:txBody>
      </p:sp>
      <p:sp>
        <p:nvSpPr>
          <p:cNvPr id="3" name="Oval 2">
            <a:extLst>
              <a:ext uri="{FF2B5EF4-FFF2-40B4-BE49-F238E27FC236}">
                <a16:creationId xmlns:a16="http://schemas.microsoft.com/office/drawing/2014/main" id="{C4EEFC2B-4C3C-7CC6-6387-58AEDF598CAD}"/>
              </a:ext>
            </a:extLst>
          </p:cNvPr>
          <p:cNvSpPr/>
          <p:nvPr/>
        </p:nvSpPr>
        <p:spPr>
          <a:xfrm rot="154076">
            <a:off x="5108982" y="5302226"/>
            <a:ext cx="1083127" cy="520481"/>
          </a:xfrm>
          <a:prstGeom prst="ellipse">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15D1CFF4-C994-3999-3B33-9627E044A151}"/>
              </a:ext>
            </a:extLst>
          </p:cNvPr>
          <p:cNvSpPr/>
          <p:nvPr/>
        </p:nvSpPr>
        <p:spPr>
          <a:xfrm rot="154076">
            <a:off x="866802" y="6313516"/>
            <a:ext cx="1083127" cy="520481"/>
          </a:xfrm>
          <a:prstGeom prst="ellipse">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1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E67566-31F2-B19D-81C9-A33B7F29E663}"/>
              </a:ext>
            </a:extLst>
          </p:cNvPr>
          <p:cNvSpPr>
            <a:spLocks noGrp="1"/>
          </p:cNvSpPr>
          <p:nvPr>
            <p:ph type="title"/>
          </p:nvPr>
        </p:nvSpPr>
        <p:spPr>
          <a:xfrm>
            <a:off x="122830" y="110273"/>
            <a:ext cx="8925635" cy="954252"/>
          </a:xfrm>
        </p:spPr>
        <p:txBody>
          <a:bodyPr>
            <a:normAutofit/>
          </a:bodyPr>
          <a:lstStyle/>
          <a:p>
            <a:pPr algn="ctr"/>
            <a:r>
              <a:rPr lang="en-US" altLang="en-US" b="1" dirty="0">
                <a:latin typeface="+mn-lt"/>
              </a:rPr>
              <a:t>David and the Holy Bread </a:t>
            </a:r>
            <a:r>
              <a:rPr lang="en-US" altLang="en-US" sz="3200" b="1" dirty="0"/>
              <a:t>(1 Sam 21:1-9)</a:t>
            </a:r>
            <a:endParaRPr lang="en-US" sz="4000" dirty="0">
              <a:latin typeface="+mn-lt"/>
            </a:endParaRPr>
          </a:p>
        </p:txBody>
      </p:sp>
      <p:sp>
        <p:nvSpPr>
          <p:cNvPr id="65538" name="Rectangle 2"/>
          <p:cNvSpPr>
            <a:spLocks noGrp="1" noChangeArrowheads="1"/>
          </p:cNvSpPr>
          <p:nvPr>
            <p:ph idx="1"/>
          </p:nvPr>
        </p:nvSpPr>
        <p:spPr>
          <a:xfrm>
            <a:off x="238835" y="940898"/>
            <a:ext cx="8782335" cy="5917102"/>
          </a:xfrm>
        </p:spPr>
        <p:txBody>
          <a:bodyPr>
            <a:normAutofit fontScale="92500" lnSpcReduction="10000"/>
          </a:bodyPr>
          <a:lstStyle/>
          <a:p>
            <a:pPr marL="341313" indent="-231775"/>
            <a:r>
              <a:rPr lang="en-US" altLang="en-US" sz="3200" b="1" dirty="0"/>
              <a:t>David flees to Nob, to Ahimelech the priest (21:1-7).</a:t>
            </a:r>
          </a:p>
          <a:p>
            <a:pPr marL="623888" lvl="1" indent="-277813"/>
            <a:r>
              <a:rPr lang="en-US" altLang="en-US" sz="3200" dirty="0">
                <a:effectLst>
                  <a:outerShdw blurRad="38100" dist="38100" dir="2700000" algn="tl">
                    <a:srgbClr val="000000">
                      <a:alpha val="43137"/>
                    </a:srgbClr>
                  </a:outerShdw>
                </a:effectLst>
              </a:rPr>
              <a:t>Ahimelech greets David warily because he is alone.</a:t>
            </a:r>
          </a:p>
          <a:p>
            <a:pPr marL="914400" lvl="2" indent="-287338"/>
            <a:r>
              <a:rPr lang="en-US" altLang="en-US" sz="3000" dirty="0">
                <a:effectLst>
                  <a:outerShdw blurRad="38100" dist="38100" dir="2700000" algn="tl">
                    <a:srgbClr val="000000">
                      <a:alpha val="43137"/>
                    </a:srgbClr>
                  </a:outerShdw>
                </a:effectLst>
              </a:rPr>
              <a:t>David says that Saul has sent him on a secret mission, and that he has sent his men elsewhere.</a:t>
            </a:r>
          </a:p>
          <a:p>
            <a:pPr marL="914400" lvl="2" indent="-341313"/>
            <a:r>
              <a:rPr lang="en-US" altLang="en-US" sz="3000" dirty="0">
                <a:effectLst>
                  <a:outerShdw blurRad="38100" dist="38100" dir="2700000" algn="tl">
                    <a:srgbClr val="000000">
                      <a:alpha val="43137"/>
                    </a:srgbClr>
                  </a:outerShdw>
                </a:effectLst>
              </a:rPr>
              <a:t>David asks for loaves of bread.</a:t>
            </a:r>
          </a:p>
          <a:p>
            <a:pPr marL="914400" lvl="2" indent="-341313"/>
            <a:r>
              <a:rPr lang="en-US" altLang="en-US" sz="3000" dirty="0">
                <a:effectLst>
                  <a:outerShdw blurRad="38100" dist="38100" dir="2700000" algn="tl">
                    <a:srgbClr val="000000">
                      <a:alpha val="43137"/>
                    </a:srgbClr>
                  </a:outerShdw>
                </a:effectLst>
              </a:rPr>
              <a:t>Only Holy bread is available, but the priest will give it to David if his young men are not unclean.</a:t>
            </a:r>
          </a:p>
          <a:p>
            <a:pPr marL="914400" lvl="2" indent="-341313"/>
            <a:r>
              <a:rPr lang="en-US" altLang="en-US" sz="3000" dirty="0">
                <a:effectLst>
                  <a:outerShdw blurRad="38100" dist="38100" dir="2700000" algn="tl">
                    <a:srgbClr val="000000">
                      <a:alpha val="43137"/>
                    </a:srgbClr>
                  </a:outerShdw>
                </a:effectLst>
              </a:rPr>
              <a:t>David assures Ahimelech that his men are clean and rationalizes that the bread was in effect common (even though had just been replaced that day). </a:t>
            </a:r>
          </a:p>
          <a:p>
            <a:pPr marL="914400" lvl="2" indent="-341313"/>
            <a:r>
              <a:rPr lang="en-US" altLang="en-US" sz="3000" dirty="0">
                <a:effectLst>
                  <a:outerShdw blurRad="38100" dist="38100" dir="2700000" algn="tl">
                    <a:srgbClr val="000000">
                      <a:alpha val="43137"/>
                    </a:srgbClr>
                  </a:outerShdw>
                </a:effectLst>
              </a:rPr>
              <a:t>Ahimelech gives David the bread. </a:t>
            </a:r>
          </a:p>
          <a:p>
            <a:pPr marL="914400" lvl="2" indent="-341313"/>
            <a:r>
              <a:rPr lang="en-US" altLang="en-US" sz="3000" i="1" dirty="0">
                <a:solidFill>
                  <a:srgbClr val="800000"/>
                </a:solidFill>
                <a:effectLst>
                  <a:outerShdw blurRad="38100" dist="38100" dir="2700000" algn="tl">
                    <a:srgbClr val="000000">
                      <a:alpha val="43137"/>
                    </a:srgbClr>
                  </a:outerShdw>
                </a:effectLst>
              </a:rPr>
              <a:t>Doeg, an Edomite ally of Saul, witnesses this (21:7).</a:t>
            </a:r>
          </a:p>
          <a:p>
            <a:pPr marL="287338" indent="-287338"/>
            <a:r>
              <a:rPr lang="en-US" altLang="en-US" sz="3200" b="1" dirty="0"/>
              <a:t>When David asks for a sword, and Ahimelech gives him the sword of Goliath which was stored there (21:8-9).</a:t>
            </a:r>
          </a:p>
        </p:txBody>
      </p:sp>
    </p:spTree>
    <p:extLst>
      <p:ext uri="{BB962C8B-B14F-4D97-AF65-F5344CB8AC3E}">
        <p14:creationId xmlns:p14="http://schemas.microsoft.com/office/powerpoint/2010/main" val="18366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fade">
                                      <p:cBhvr>
                                        <p:cTn id="7" dur="1000"/>
                                        <p:tgtEl>
                                          <p:spTgt spid="65538">
                                            <p:txEl>
                                              <p:pRg st="0" end="0"/>
                                            </p:txEl>
                                          </p:spTgt>
                                        </p:tgtEl>
                                      </p:cBhvr>
                                    </p:animEffect>
                                    <p:anim calcmode="lin" valueType="num">
                                      <p:cBhvr>
                                        <p:cTn id="8" dur="10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Effect transition="in" filter="fade">
                                      <p:cBhvr>
                                        <p:cTn id="14" dur="1000"/>
                                        <p:tgtEl>
                                          <p:spTgt spid="65538">
                                            <p:txEl>
                                              <p:pRg st="1" end="1"/>
                                            </p:txEl>
                                          </p:spTgt>
                                        </p:tgtEl>
                                      </p:cBhvr>
                                    </p:animEffect>
                                    <p:anim calcmode="lin" valueType="num">
                                      <p:cBhvr>
                                        <p:cTn id="15" dur="10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Effect transition="in" filter="fade">
                                      <p:cBhvr>
                                        <p:cTn id="19" dur="1000"/>
                                        <p:tgtEl>
                                          <p:spTgt spid="65538">
                                            <p:txEl>
                                              <p:pRg st="2" end="2"/>
                                            </p:txEl>
                                          </p:spTgt>
                                        </p:tgtEl>
                                      </p:cBhvr>
                                    </p:animEffect>
                                    <p:anim calcmode="lin" valueType="num">
                                      <p:cBhvr>
                                        <p:cTn id="20" dur="10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553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5538">
                                            <p:txEl>
                                              <p:pRg st="3" end="3"/>
                                            </p:txEl>
                                          </p:spTgt>
                                        </p:tgtEl>
                                        <p:attrNameLst>
                                          <p:attrName>style.visibility</p:attrName>
                                        </p:attrNameLst>
                                      </p:cBhvr>
                                      <p:to>
                                        <p:strVal val="visible"/>
                                      </p:to>
                                    </p:set>
                                    <p:animEffect transition="in" filter="fade">
                                      <p:cBhvr>
                                        <p:cTn id="24" dur="1000"/>
                                        <p:tgtEl>
                                          <p:spTgt spid="65538">
                                            <p:txEl>
                                              <p:pRg st="3" end="3"/>
                                            </p:txEl>
                                          </p:spTgt>
                                        </p:tgtEl>
                                      </p:cBhvr>
                                    </p:animEffect>
                                    <p:anim calcmode="lin" valueType="num">
                                      <p:cBhvr>
                                        <p:cTn id="25" dur="10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55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5538">
                                            <p:txEl>
                                              <p:pRg st="4" end="4"/>
                                            </p:txEl>
                                          </p:spTgt>
                                        </p:tgtEl>
                                        <p:attrNameLst>
                                          <p:attrName>style.visibility</p:attrName>
                                        </p:attrNameLst>
                                      </p:cBhvr>
                                      <p:to>
                                        <p:strVal val="visible"/>
                                      </p:to>
                                    </p:set>
                                    <p:animEffect transition="in" filter="fade">
                                      <p:cBhvr>
                                        <p:cTn id="31" dur="1000"/>
                                        <p:tgtEl>
                                          <p:spTgt spid="65538">
                                            <p:txEl>
                                              <p:pRg st="4" end="4"/>
                                            </p:txEl>
                                          </p:spTgt>
                                        </p:tgtEl>
                                      </p:cBhvr>
                                    </p:animEffect>
                                    <p:anim calcmode="lin" valueType="num">
                                      <p:cBhvr>
                                        <p:cTn id="32" dur="10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5538">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5538">
                                            <p:txEl>
                                              <p:pRg st="5" end="5"/>
                                            </p:txEl>
                                          </p:spTgt>
                                        </p:tgtEl>
                                        <p:attrNameLst>
                                          <p:attrName>style.visibility</p:attrName>
                                        </p:attrNameLst>
                                      </p:cBhvr>
                                      <p:to>
                                        <p:strVal val="visible"/>
                                      </p:to>
                                    </p:set>
                                    <p:animEffect transition="in" filter="fade">
                                      <p:cBhvr>
                                        <p:cTn id="36" dur="1000"/>
                                        <p:tgtEl>
                                          <p:spTgt spid="65538">
                                            <p:txEl>
                                              <p:pRg st="5" end="5"/>
                                            </p:txEl>
                                          </p:spTgt>
                                        </p:tgtEl>
                                      </p:cBhvr>
                                    </p:animEffect>
                                    <p:anim calcmode="lin" valueType="num">
                                      <p:cBhvr>
                                        <p:cTn id="37" dur="1000" fill="hold"/>
                                        <p:tgtEl>
                                          <p:spTgt spid="65538">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5538">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538">
                                            <p:txEl>
                                              <p:pRg st="6" end="6"/>
                                            </p:txEl>
                                          </p:spTgt>
                                        </p:tgtEl>
                                        <p:attrNameLst>
                                          <p:attrName>style.visibility</p:attrName>
                                        </p:attrNameLst>
                                      </p:cBhvr>
                                      <p:to>
                                        <p:strVal val="visible"/>
                                      </p:to>
                                    </p:set>
                                    <p:animEffect transition="in" filter="fade">
                                      <p:cBhvr>
                                        <p:cTn id="41" dur="1000"/>
                                        <p:tgtEl>
                                          <p:spTgt spid="65538">
                                            <p:txEl>
                                              <p:pRg st="6" end="6"/>
                                            </p:txEl>
                                          </p:spTgt>
                                        </p:tgtEl>
                                      </p:cBhvr>
                                    </p:animEffect>
                                    <p:anim calcmode="lin" valueType="num">
                                      <p:cBhvr>
                                        <p:cTn id="42" dur="1000" fill="hold"/>
                                        <p:tgtEl>
                                          <p:spTgt spid="6553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55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5538">
                                            <p:txEl>
                                              <p:pRg st="7" end="7"/>
                                            </p:txEl>
                                          </p:spTgt>
                                        </p:tgtEl>
                                        <p:attrNameLst>
                                          <p:attrName>style.visibility</p:attrName>
                                        </p:attrNameLst>
                                      </p:cBhvr>
                                      <p:to>
                                        <p:strVal val="visible"/>
                                      </p:to>
                                    </p:set>
                                    <p:animEffect transition="in" filter="fade">
                                      <p:cBhvr>
                                        <p:cTn id="48" dur="1000"/>
                                        <p:tgtEl>
                                          <p:spTgt spid="65538">
                                            <p:txEl>
                                              <p:pRg st="7" end="7"/>
                                            </p:txEl>
                                          </p:spTgt>
                                        </p:tgtEl>
                                      </p:cBhvr>
                                    </p:animEffect>
                                    <p:anim calcmode="lin" valueType="num">
                                      <p:cBhvr>
                                        <p:cTn id="49" dur="1000" fill="hold"/>
                                        <p:tgtEl>
                                          <p:spTgt spid="65538">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55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5538">
                                            <p:txEl>
                                              <p:pRg st="8" end="8"/>
                                            </p:txEl>
                                          </p:spTgt>
                                        </p:tgtEl>
                                        <p:attrNameLst>
                                          <p:attrName>style.visibility</p:attrName>
                                        </p:attrNameLst>
                                      </p:cBhvr>
                                      <p:to>
                                        <p:strVal val="visible"/>
                                      </p:to>
                                    </p:set>
                                    <p:animEffect transition="in" filter="fade">
                                      <p:cBhvr>
                                        <p:cTn id="55" dur="1000"/>
                                        <p:tgtEl>
                                          <p:spTgt spid="65538">
                                            <p:txEl>
                                              <p:pRg st="8" end="8"/>
                                            </p:txEl>
                                          </p:spTgt>
                                        </p:tgtEl>
                                      </p:cBhvr>
                                    </p:animEffect>
                                    <p:anim calcmode="lin" valueType="num">
                                      <p:cBhvr>
                                        <p:cTn id="56" dur="1000" fill="hold"/>
                                        <p:tgtEl>
                                          <p:spTgt spid="65538">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6553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5801</TotalTime>
  <Words>1916</Words>
  <Application>Microsoft Office PowerPoint</Application>
  <PresentationFormat>On-screen Show (4:3)</PresentationFormat>
  <Paragraphs>110</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Aharoni</vt:lpstr>
      <vt:lpstr>Arial</vt:lpstr>
      <vt:lpstr>Calibri</vt:lpstr>
      <vt:lpstr>Calibri Light</vt:lpstr>
      <vt:lpstr>Office Theme</vt:lpstr>
      <vt:lpstr> United Kingdom</vt:lpstr>
      <vt:lpstr> Jonathan’s Love for David   &amp; Saul’s Hatred for David</vt:lpstr>
      <vt:lpstr>Jonathan’s Loyalty to David (1 Samuel 20)</vt:lpstr>
      <vt:lpstr>Jonathan Warns David (1 Samuel 20)</vt:lpstr>
      <vt:lpstr>Jonathan Warns David (1 Samuel 20)</vt:lpstr>
      <vt:lpstr>Jonathan Warns David (1 Samuel 20)</vt:lpstr>
      <vt:lpstr>Jonathan Warns David (1 Samuel 20)</vt:lpstr>
      <vt:lpstr>Geography of   1 Samuel 21</vt:lpstr>
      <vt:lpstr>David and the Holy Bread (1 Sam 21:1-9)</vt:lpstr>
      <vt:lpstr>David and the Holy Bread (1 Sam 21:1-9)</vt:lpstr>
      <vt:lpstr>Aerial view of Gath Photo by Leon Mauldin</vt:lpstr>
      <vt:lpstr>Psalm 56: Trust in God when surrounded by Enemies (A Psalm of David)</vt:lpstr>
      <vt:lpstr>Psalm 34: Taste and See that the Lord is Good (A Psalm of David)</vt:lpstr>
      <vt:lpstr>Applications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 (Part 1)</dc:title>
  <dc:creator>Steve</dc:creator>
  <cp:lastModifiedBy>Steve</cp:lastModifiedBy>
  <cp:revision>94</cp:revision>
  <cp:lastPrinted>2023-08-26T01:10:27Z</cp:lastPrinted>
  <dcterms:created xsi:type="dcterms:W3CDTF">2023-07-29T15:58:08Z</dcterms:created>
  <dcterms:modified xsi:type="dcterms:W3CDTF">2023-08-27T13:19:15Z</dcterms:modified>
</cp:coreProperties>
</file>